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E2C3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2689384"/>
            <a:ext cx="7627382" cy="2850833"/>
          </a:xfrm>
          <a:prstGeom prst="rect">
            <a:avLst/>
          </a:prstGeom>
          <a:noFill/>
          <a:ln/>
        </p:spPr>
        <p:txBody>
          <a:bodyPr wrap="square" lIns="0" tIns="0" rIns="0" bIns="0" rtlCol="0" anchor="t"/>
          <a:lstStyle/>
          <a:p>
            <a:pPr algn="ctr"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Tổng Quan Về Ô Tô Điện Hiện Nay: </a:t>
            </a:r>
            <a:pPr algn="ctr"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Xu Hướng Tương Lai Của Giao Thông Việt Nam</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2296358" y="1404938"/>
            <a:ext cx="10037683" cy="570071"/>
          </a:xfrm>
          <a:prstGeom prst="rect">
            <a:avLst/>
          </a:prstGeom>
          <a:noFill/>
          <a:ln/>
        </p:spPr>
        <p:txBody>
          <a:bodyPr wrap="none" lIns="0" tIns="0" rIns="0" bIns="0" rtlCol="0" anchor="t"/>
          <a:lstStyle/>
          <a:p>
            <a:pPr algn="ctr" indent="0" marL="0">
              <a:lnSpc>
                <a:spcPts val="4450"/>
              </a:lnSpc>
              <a:buNone/>
            </a:pPr>
            <a:r>
              <a:rPr lang="en-US" sz="3550" b="1" dirty="0">
                <a:solidFill>
                  <a:srgbClr val="2E3C4E"/>
                </a:solidFill>
                <a:latin typeface="Barlow Bold" pitchFamily="34" charset="0"/>
                <a:ea typeface="Barlow Bold" pitchFamily="34" charset="-122"/>
                <a:cs typeface="Barlow Bold" pitchFamily="34" charset="-120"/>
              </a:rPr>
              <a:t>Tương Lai Ô Tô Điện Tại Việt Nam: Hành Trình Xanh</a:t>
            </a:r>
            <a:endParaRPr lang="en-US" sz="3550" dirty="0"/>
          </a:p>
        </p:txBody>
      </p:sp>
      <p:sp>
        <p:nvSpPr>
          <p:cNvPr id="3" name="Text 1"/>
          <p:cNvSpPr/>
          <p:nvPr/>
        </p:nvSpPr>
        <p:spPr>
          <a:xfrm>
            <a:off x="758309" y="2408277"/>
            <a:ext cx="13113782" cy="693420"/>
          </a:xfrm>
          <a:prstGeom prst="rect">
            <a:avLst/>
          </a:prstGeom>
          <a:noFill/>
          <a:ln/>
        </p:spPr>
        <p:txBody>
          <a:bodyPr wrap="squar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Việt Nam đang trên đà hướng tới một kỷ nguyên giao thông sạch và hiện đại, với ô tô điện là trung tâm của sự thay đổi này.</a:t>
            </a:r>
            <a:endParaRPr lang="en-US" sz="1700" dirty="0"/>
          </a:p>
        </p:txBody>
      </p:sp>
      <p:sp>
        <p:nvSpPr>
          <p:cNvPr id="4" name="Text 2"/>
          <p:cNvSpPr/>
          <p:nvPr/>
        </p:nvSpPr>
        <p:spPr>
          <a:xfrm>
            <a:off x="758309" y="3345418"/>
            <a:ext cx="216575" cy="270748"/>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Barlow Light" pitchFamily="34" charset="0"/>
                <a:ea typeface="Barlow Light" pitchFamily="34" charset="-122"/>
                <a:cs typeface="Barlow Light" pitchFamily="34" charset="-120"/>
              </a:rPr>
              <a:t>01</a:t>
            </a:r>
            <a:endParaRPr lang="en-US" sz="1700" dirty="0"/>
          </a:p>
        </p:txBody>
      </p:sp>
      <p:pic>
        <p:nvPicPr>
          <p:cNvPr id="5" name="Image 0" descr="preencoded.png">    </p:cNvPr>
          <p:cNvPicPr>
            <a:picLocks noChangeAspect="1"/>
          </p:cNvPicPr>
          <p:nvPr/>
        </p:nvPicPr>
        <p:blipFill>
          <a:blip r:embed="rId1"/>
          <a:stretch>
            <a:fillRect/>
          </a:stretch>
        </p:blipFill>
        <p:spPr>
          <a:xfrm>
            <a:off x="758309" y="3682960"/>
            <a:ext cx="4226838" cy="30480"/>
          </a:xfrm>
          <a:prstGeom prst="rect">
            <a:avLst/>
          </a:prstGeom>
        </p:spPr>
      </p:pic>
      <p:sp>
        <p:nvSpPr>
          <p:cNvPr id="6" name="Text 3"/>
          <p:cNvSpPr/>
          <p:nvPr/>
        </p:nvSpPr>
        <p:spPr>
          <a:xfrm>
            <a:off x="758309" y="385214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Chiếm Lĩnh Thị Phần</a:t>
            </a:r>
            <a:endParaRPr lang="en-US" sz="2200" dirty="0"/>
          </a:p>
        </p:txBody>
      </p:sp>
      <p:sp>
        <p:nvSpPr>
          <p:cNvPr id="7" name="Text 4"/>
          <p:cNvSpPr/>
          <p:nvPr/>
        </p:nvSpPr>
        <p:spPr>
          <a:xfrm>
            <a:off x="758309" y="4338280"/>
            <a:ext cx="422683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Dự báo xe điện sẽ chiếm </a:t>
            </a:r>
            <a:pPr algn="l" indent="0" marL="0">
              <a:lnSpc>
                <a:spcPts val="2700"/>
              </a:lnSpc>
              <a:buNone/>
            </a:pPr>
            <a:r>
              <a:rPr lang="en-US" sz="1700" dirty="0">
                <a:solidFill>
                  <a:srgbClr val="75BAE6"/>
                </a:solidFill>
                <a:latin typeface="Montserrat" pitchFamily="34" charset="0"/>
                <a:ea typeface="Montserrat" pitchFamily="34" charset="-122"/>
                <a:cs typeface="Montserrat" pitchFamily="34" charset="-120"/>
              </a:rPr>
              <a:t>trên 30% thị phần</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ô tô mới vào năm 2030, đánh dấu sự dịch chuyển mạnh mẽ trong ngành.</a:t>
            </a:r>
            <a:endParaRPr lang="en-US" sz="1700" dirty="0"/>
          </a:p>
        </p:txBody>
      </p:sp>
      <p:sp>
        <p:nvSpPr>
          <p:cNvPr id="8" name="Text 5"/>
          <p:cNvSpPr/>
          <p:nvPr/>
        </p:nvSpPr>
        <p:spPr>
          <a:xfrm>
            <a:off x="5201722" y="3345418"/>
            <a:ext cx="216575" cy="270748"/>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Barlow Light" pitchFamily="34" charset="0"/>
                <a:ea typeface="Barlow Light" pitchFamily="34" charset="-122"/>
                <a:cs typeface="Barlow Light" pitchFamily="34" charset="-120"/>
              </a:rPr>
              <a:t>02</a:t>
            </a:r>
            <a:endParaRPr lang="en-US" sz="1700" dirty="0"/>
          </a:p>
        </p:txBody>
      </p:sp>
      <p:pic>
        <p:nvPicPr>
          <p:cNvPr id="9" name="Image 1" descr="preencoded.png">    </p:cNvPr>
          <p:cNvPicPr>
            <a:picLocks noChangeAspect="1"/>
          </p:cNvPicPr>
          <p:nvPr/>
        </p:nvPicPr>
        <p:blipFill>
          <a:blip r:embed="rId2"/>
          <a:stretch>
            <a:fillRect/>
          </a:stretch>
        </p:blipFill>
        <p:spPr>
          <a:xfrm>
            <a:off x="5201722" y="3682960"/>
            <a:ext cx="4226838" cy="30480"/>
          </a:xfrm>
          <a:prstGeom prst="rect">
            <a:avLst/>
          </a:prstGeom>
        </p:spPr>
      </p:pic>
      <p:sp>
        <p:nvSpPr>
          <p:cNvPr id="10" name="Text 6"/>
          <p:cNvSpPr/>
          <p:nvPr/>
        </p:nvSpPr>
        <p:spPr>
          <a:xfrm>
            <a:off x="5201722" y="385214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Công Nghệ Nâng Tầm</a:t>
            </a:r>
            <a:endParaRPr lang="en-US" sz="2200" dirty="0"/>
          </a:p>
        </p:txBody>
      </p:sp>
      <p:sp>
        <p:nvSpPr>
          <p:cNvPr id="11" name="Text 7"/>
          <p:cNvSpPr/>
          <p:nvPr/>
        </p:nvSpPr>
        <p:spPr>
          <a:xfrm>
            <a:off x="5201722" y="4338280"/>
            <a:ext cx="422683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Sự ra đời của pin thế hệ mới, công nghệ sạc siêu nhanh, cùng với tự động hóa và kết nối thông minh sẽ định hình trải nghiệm lái.</a:t>
            </a:r>
            <a:endParaRPr lang="en-US" sz="1700" dirty="0"/>
          </a:p>
        </p:txBody>
      </p:sp>
      <p:sp>
        <p:nvSpPr>
          <p:cNvPr id="12" name="Text 8"/>
          <p:cNvSpPr/>
          <p:nvPr/>
        </p:nvSpPr>
        <p:spPr>
          <a:xfrm>
            <a:off x="9645134" y="3345418"/>
            <a:ext cx="216575" cy="270748"/>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Barlow Light" pitchFamily="34" charset="0"/>
                <a:ea typeface="Barlow Light" pitchFamily="34" charset="-122"/>
                <a:cs typeface="Barlow Light" pitchFamily="34" charset="-120"/>
              </a:rPr>
              <a:t>03</a:t>
            </a:r>
            <a:endParaRPr lang="en-US" sz="1700" dirty="0"/>
          </a:p>
        </p:txBody>
      </p:sp>
      <p:pic>
        <p:nvPicPr>
          <p:cNvPr id="13" name="Image 2" descr="preencoded.png">    </p:cNvPr>
          <p:cNvPicPr>
            <a:picLocks noChangeAspect="1"/>
          </p:cNvPicPr>
          <p:nvPr/>
        </p:nvPicPr>
        <p:blipFill>
          <a:blip r:embed="rId3"/>
          <a:stretch>
            <a:fillRect/>
          </a:stretch>
        </p:blipFill>
        <p:spPr>
          <a:xfrm>
            <a:off x="9645134" y="3682960"/>
            <a:ext cx="4226957" cy="30480"/>
          </a:xfrm>
          <a:prstGeom prst="rect">
            <a:avLst/>
          </a:prstGeom>
        </p:spPr>
      </p:pic>
      <p:sp>
        <p:nvSpPr>
          <p:cNvPr id="14" name="Text 9"/>
          <p:cNvSpPr/>
          <p:nvPr/>
        </p:nvSpPr>
        <p:spPr>
          <a:xfrm>
            <a:off x="9645134" y="3852148"/>
            <a:ext cx="29219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Vì Môi Trường Bền Vững</a:t>
            </a:r>
            <a:endParaRPr lang="en-US" sz="2200" dirty="0"/>
          </a:p>
        </p:txBody>
      </p:sp>
      <p:sp>
        <p:nvSpPr>
          <p:cNvPr id="15" name="Text 10"/>
          <p:cNvSpPr/>
          <p:nvPr/>
        </p:nvSpPr>
        <p:spPr>
          <a:xfrm>
            <a:off x="9645134" y="4338280"/>
            <a:ext cx="4226957" cy="173355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Xe điện là nhân tố quan trọng trong hành trình xanh của Việt Nam, góp phần giảm ô nhiễm, bảo vệ sức khỏe cộng đồng và phát triển kinh tế năng lượng sạch.</a:t>
            </a:r>
            <a:endParaRPr lang="en-US" sz="1700" dirty="0"/>
          </a:p>
        </p:txBody>
      </p:sp>
      <p:sp>
        <p:nvSpPr>
          <p:cNvPr id="16" name="Text 11"/>
          <p:cNvSpPr/>
          <p:nvPr/>
        </p:nvSpPr>
        <p:spPr>
          <a:xfrm>
            <a:off x="758309" y="6477952"/>
            <a:ext cx="13113782" cy="346710"/>
          </a:xfrm>
          <a:prstGeom prst="rect">
            <a:avLst/>
          </a:prstGeom>
          <a:noFill/>
          <a:ln/>
        </p:spPr>
        <p:txBody>
          <a:bodyPr wrap="non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Hãy cùng đón chờ kỷ nguyên ô tô điện – lựa chọn thông minh cho tương lai!</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034558" y="1550551"/>
            <a:ext cx="4561284" cy="570071"/>
          </a:xfrm>
          <a:prstGeom prst="rect">
            <a:avLst/>
          </a:prstGeom>
          <a:noFill/>
          <a:ln/>
        </p:spPr>
        <p:txBody>
          <a:bodyPr wrap="none" lIns="0" tIns="0" rIns="0" bIns="0" rtlCol="0" anchor="t"/>
          <a:lstStyle/>
          <a:p>
            <a:pPr algn="ctr" indent="0" marL="0">
              <a:lnSpc>
                <a:spcPts val="4450"/>
              </a:lnSpc>
              <a:buNone/>
            </a:pPr>
            <a:r>
              <a:rPr lang="en-US" sz="3550" b="1" dirty="0">
                <a:solidFill>
                  <a:srgbClr val="2E3C4E"/>
                </a:solidFill>
                <a:latin typeface="Barlow Bold" pitchFamily="34" charset="0"/>
                <a:ea typeface="Barlow Bold" pitchFamily="34" charset="-122"/>
                <a:cs typeface="Barlow Bold" pitchFamily="34" charset="-120"/>
              </a:rPr>
              <a:t>Ô Tô Điện Là Gì?</a:t>
            </a:r>
            <a:endParaRPr lang="en-US" sz="3550" dirty="0"/>
          </a:p>
        </p:txBody>
      </p:sp>
      <p:sp>
        <p:nvSpPr>
          <p:cNvPr id="3" name="Text 1"/>
          <p:cNvSpPr/>
          <p:nvPr/>
        </p:nvSpPr>
        <p:spPr>
          <a:xfrm>
            <a:off x="758309" y="2553891"/>
            <a:ext cx="13113782" cy="693420"/>
          </a:xfrm>
          <a:prstGeom prst="rect">
            <a:avLst/>
          </a:prstGeom>
          <a:noFill/>
          <a:ln/>
        </p:spPr>
        <p:txBody>
          <a:bodyPr wrap="squar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Ô tô điện (EV) là phương tiện giao thông sử dụng động cơ điện, mang lại nhiều ưu điểm vượt trội so với xe động cơ đốt trong truyền thống, góp phần định hình tương lai giao thông bền vững.</a:t>
            </a:r>
            <a:endParaRPr lang="en-US" sz="1700" dirty="0"/>
          </a:p>
        </p:txBody>
      </p:sp>
      <p:sp>
        <p:nvSpPr>
          <p:cNvPr id="4" name="Shape 2"/>
          <p:cNvSpPr/>
          <p:nvPr/>
        </p:nvSpPr>
        <p:spPr>
          <a:xfrm>
            <a:off x="758309" y="3491032"/>
            <a:ext cx="4226838" cy="3187898"/>
          </a:xfrm>
          <a:prstGeom prst="roundRect">
            <a:avLst>
              <a:gd name="adj" fmla="val 10195"/>
            </a:avLst>
          </a:prstGeom>
          <a:solidFill>
            <a:srgbClr val="D4E9F7"/>
          </a:solidFill>
          <a:ln w="7620">
            <a:solidFill>
              <a:srgbClr val="75BAE6"/>
            </a:solidFill>
            <a:prstDash val="solid"/>
          </a:ln>
        </p:spPr>
      </p:sp>
      <p:sp>
        <p:nvSpPr>
          <p:cNvPr id="5" name="Shape 3"/>
          <p:cNvSpPr/>
          <p:nvPr/>
        </p:nvSpPr>
        <p:spPr>
          <a:xfrm>
            <a:off x="982504" y="3715226"/>
            <a:ext cx="649962" cy="649962"/>
          </a:xfrm>
          <a:prstGeom prst="roundRect">
            <a:avLst>
              <a:gd name="adj" fmla="val 14067108"/>
            </a:avLst>
          </a:prstGeom>
          <a:solidFill>
            <a:srgbClr val="75BAE6"/>
          </a:solidFill>
          <a:ln/>
        </p:spPr>
      </p:sp>
      <p:pic>
        <p:nvPicPr>
          <p:cNvPr id="6" name="Image 0" descr="preencoded.png">    </p:cNvPr>
          <p:cNvPicPr>
            <a:picLocks noChangeAspect="1"/>
          </p:cNvPicPr>
          <p:nvPr/>
        </p:nvPicPr>
        <p:blipFill>
          <a:blip r:embed="rId1"/>
          <a:stretch>
            <a:fillRect/>
          </a:stretch>
        </p:blipFill>
        <p:spPr>
          <a:xfrm>
            <a:off x="1161217" y="3857387"/>
            <a:ext cx="292418" cy="365522"/>
          </a:xfrm>
          <a:prstGeom prst="rect">
            <a:avLst/>
          </a:prstGeom>
        </p:spPr>
      </p:pic>
      <p:sp>
        <p:nvSpPr>
          <p:cNvPr id="7" name="Text 4"/>
          <p:cNvSpPr/>
          <p:nvPr/>
        </p:nvSpPr>
        <p:spPr>
          <a:xfrm>
            <a:off x="982504" y="4581763"/>
            <a:ext cx="2890837"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Động Cơ Điện Tiên Tiến</a:t>
            </a:r>
            <a:endParaRPr lang="en-US" sz="2200" dirty="0"/>
          </a:p>
        </p:txBody>
      </p:sp>
      <p:sp>
        <p:nvSpPr>
          <p:cNvPr id="8" name="Text 5"/>
          <p:cNvSpPr/>
          <p:nvPr/>
        </p:nvSpPr>
        <p:spPr>
          <a:xfrm>
            <a:off x="982504" y="5067895"/>
            <a:ext cx="377844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Sử dụng hoàn toàn động cơ điện, thay thế động cơ đốt trong, mang lại khả năng vận hành êm ái và hiệu quả cao.</a:t>
            </a:r>
            <a:endParaRPr lang="en-US" sz="1700" dirty="0"/>
          </a:p>
        </p:txBody>
      </p:sp>
      <p:sp>
        <p:nvSpPr>
          <p:cNvPr id="9" name="Shape 6"/>
          <p:cNvSpPr/>
          <p:nvPr/>
        </p:nvSpPr>
        <p:spPr>
          <a:xfrm>
            <a:off x="5201722" y="3491032"/>
            <a:ext cx="4226838" cy="3187898"/>
          </a:xfrm>
          <a:prstGeom prst="roundRect">
            <a:avLst>
              <a:gd name="adj" fmla="val 10195"/>
            </a:avLst>
          </a:prstGeom>
          <a:solidFill>
            <a:srgbClr val="D4E9F7"/>
          </a:solidFill>
          <a:ln w="7620">
            <a:solidFill>
              <a:srgbClr val="75BAE6"/>
            </a:solidFill>
            <a:prstDash val="solid"/>
          </a:ln>
        </p:spPr>
      </p:sp>
      <p:sp>
        <p:nvSpPr>
          <p:cNvPr id="10" name="Shape 7"/>
          <p:cNvSpPr/>
          <p:nvPr/>
        </p:nvSpPr>
        <p:spPr>
          <a:xfrm>
            <a:off x="5425916" y="3715226"/>
            <a:ext cx="649962" cy="649962"/>
          </a:xfrm>
          <a:prstGeom prst="roundRect">
            <a:avLst>
              <a:gd name="adj" fmla="val 14067108"/>
            </a:avLst>
          </a:prstGeom>
          <a:solidFill>
            <a:srgbClr val="75BAE6"/>
          </a:solidFill>
          <a:ln/>
        </p:spPr>
      </p:sp>
      <p:pic>
        <p:nvPicPr>
          <p:cNvPr id="11" name="Image 1" descr="preencoded.png">    </p:cNvPr>
          <p:cNvPicPr>
            <a:picLocks noChangeAspect="1"/>
          </p:cNvPicPr>
          <p:nvPr/>
        </p:nvPicPr>
        <p:blipFill>
          <a:blip r:embed="rId2"/>
          <a:stretch>
            <a:fillRect/>
          </a:stretch>
        </p:blipFill>
        <p:spPr>
          <a:xfrm>
            <a:off x="5604629" y="3857387"/>
            <a:ext cx="292418" cy="365522"/>
          </a:xfrm>
          <a:prstGeom prst="rect">
            <a:avLst/>
          </a:prstGeom>
        </p:spPr>
      </p:pic>
      <p:sp>
        <p:nvSpPr>
          <p:cNvPr id="12" name="Text 8"/>
          <p:cNvSpPr/>
          <p:nvPr/>
        </p:nvSpPr>
        <p:spPr>
          <a:xfrm>
            <a:off x="5425916" y="4581763"/>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Năng Lượng Từ Pin</a:t>
            </a:r>
            <a:endParaRPr lang="en-US" sz="2200" dirty="0"/>
          </a:p>
        </p:txBody>
      </p:sp>
      <p:sp>
        <p:nvSpPr>
          <p:cNvPr id="13" name="Text 9"/>
          <p:cNvSpPr/>
          <p:nvPr/>
        </p:nvSpPr>
        <p:spPr>
          <a:xfrm>
            <a:off x="5425916" y="5067895"/>
            <a:ext cx="377844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Năng lượng chính cung cấp từ bộ pin lithium-ion dung lượng cao, cho phép di chuyển không phát thải trực tiếp.</a:t>
            </a:r>
            <a:endParaRPr lang="en-US" sz="1700" dirty="0"/>
          </a:p>
        </p:txBody>
      </p:sp>
      <p:sp>
        <p:nvSpPr>
          <p:cNvPr id="14" name="Shape 10"/>
          <p:cNvSpPr/>
          <p:nvPr/>
        </p:nvSpPr>
        <p:spPr>
          <a:xfrm>
            <a:off x="9645134" y="3491032"/>
            <a:ext cx="4226957" cy="3187898"/>
          </a:xfrm>
          <a:prstGeom prst="roundRect">
            <a:avLst>
              <a:gd name="adj" fmla="val 10195"/>
            </a:avLst>
          </a:prstGeom>
          <a:solidFill>
            <a:srgbClr val="D4E9F7"/>
          </a:solidFill>
          <a:ln w="7620">
            <a:solidFill>
              <a:srgbClr val="75BAE6"/>
            </a:solidFill>
            <a:prstDash val="solid"/>
          </a:ln>
        </p:spPr>
      </p:sp>
      <p:sp>
        <p:nvSpPr>
          <p:cNvPr id="15" name="Shape 11"/>
          <p:cNvSpPr/>
          <p:nvPr/>
        </p:nvSpPr>
        <p:spPr>
          <a:xfrm>
            <a:off x="9869329" y="3715226"/>
            <a:ext cx="649962" cy="649962"/>
          </a:xfrm>
          <a:prstGeom prst="roundRect">
            <a:avLst>
              <a:gd name="adj" fmla="val 14067108"/>
            </a:avLst>
          </a:prstGeom>
          <a:solidFill>
            <a:srgbClr val="75BAE6"/>
          </a:solidFill>
          <a:ln/>
        </p:spPr>
      </p:sp>
      <p:pic>
        <p:nvPicPr>
          <p:cNvPr id="16" name="Image 2" descr="preencoded.png">    </p:cNvPr>
          <p:cNvPicPr>
            <a:picLocks noChangeAspect="1"/>
          </p:cNvPicPr>
          <p:nvPr/>
        </p:nvPicPr>
        <p:blipFill>
          <a:blip r:embed="rId3"/>
          <a:stretch>
            <a:fillRect/>
          </a:stretch>
        </p:blipFill>
        <p:spPr>
          <a:xfrm>
            <a:off x="10048042" y="3857387"/>
            <a:ext cx="292418" cy="365522"/>
          </a:xfrm>
          <a:prstGeom prst="rect">
            <a:avLst/>
          </a:prstGeom>
        </p:spPr>
      </p:pic>
      <p:sp>
        <p:nvSpPr>
          <p:cNvPr id="17" name="Text 12"/>
          <p:cNvSpPr/>
          <p:nvPr/>
        </p:nvSpPr>
        <p:spPr>
          <a:xfrm>
            <a:off x="9869329" y="4581763"/>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Cấu Tạo Đơn Giản</a:t>
            </a:r>
            <a:endParaRPr lang="en-US" sz="2200" dirty="0"/>
          </a:p>
        </p:txBody>
      </p:sp>
      <p:sp>
        <p:nvSpPr>
          <p:cNvPr id="18" name="Text 13"/>
          <p:cNvSpPr/>
          <p:nvPr/>
        </p:nvSpPr>
        <p:spPr>
          <a:xfrm>
            <a:off x="9869329" y="5067895"/>
            <a:ext cx="377856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Giảm đến 90% số bộ phận chuyển động so với xe xăng, giúp tiết kiệm đáng kể chi phí bảo dưỡng và sửa chữa.</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43570"/>
          </a:xfrm>
          <a:prstGeom prst="rect">
            <a:avLst/>
          </a:prstGeom>
        </p:spPr>
      </p:pic>
      <p:sp>
        <p:nvSpPr>
          <p:cNvPr id="3" name="Text 0"/>
          <p:cNvSpPr/>
          <p:nvPr/>
        </p:nvSpPr>
        <p:spPr>
          <a:xfrm>
            <a:off x="4292203" y="3409831"/>
            <a:ext cx="6045875" cy="570071"/>
          </a:xfrm>
          <a:prstGeom prst="rect">
            <a:avLst/>
          </a:prstGeom>
          <a:noFill/>
          <a:ln/>
        </p:spPr>
        <p:txBody>
          <a:bodyPr wrap="none" lIns="0" tIns="0" rIns="0" bIns="0" rtlCol="0" anchor="t"/>
          <a:lstStyle/>
          <a:p>
            <a:pPr algn="ctr" indent="0" marL="0">
              <a:lnSpc>
                <a:spcPts val="4450"/>
              </a:lnSpc>
              <a:buNone/>
            </a:pPr>
            <a:r>
              <a:rPr lang="en-US" sz="3550" b="1" dirty="0">
                <a:solidFill>
                  <a:srgbClr val="2E3C4E"/>
                </a:solidFill>
                <a:latin typeface="Barlow Bold" pitchFamily="34" charset="0"/>
                <a:ea typeface="Barlow Bold" pitchFamily="34" charset="-122"/>
                <a:cs typeface="Barlow Bold" pitchFamily="34" charset="-120"/>
              </a:rPr>
              <a:t>Lợi Ích Vượt Trội Của Ô Tô Điện</a:t>
            </a:r>
            <a:endParaRPr lang="en-US" sz="3550" dirty="0"/>
          </a:p>
        </p:txBody>
      </p:sp>
      <p:sp>
        <p:nvSpPr>
          <p:cNvPr id="4" name="Text 1"/>
          <p:cNvSpPr/>
          <p:nvPr/>
        </p:nvSpPr>
        <p:spPr>
          <a:xfrm>
            <a:off x="758309" y="4223623"/>
            <a:ext cx="13113782" cy="693420"/>
          </a:xfrm>
          <a:prstGeom prst="rect">
            <a:avLst/>
          </a:prstGeom>
          <a:noFill/>
          <a:ln/>
        </p:spPr>
        <p:txBody>
          <a:bodyPr wrap="squar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Ô tô điện không chỉ là xu hướng mà còn là giải pháp bền vững cho môi trường và kinh tế, mang lại trải nghiệm lái xe vượt trội.</a:t>
            </a:r>
            <a:endParaRPr lang="en-US" sz="1700" dirty="0"/>
          </a:p>
        </p:txBody>
      </p:sp>
      <p:sp>
        <p:nvSpPr>
          <p:cNvPr id="5" name="Shape 2"/>
          <p:cNvSpPr/>
          <p:nvPr/>
        </p:nvSpPr>
        <p:spPr>
          <a:xfrm>
            <a:off x="758309" y="5160764"/>
            <a:ext cx="4226838" cy="2367082"/>
          </a:xfrm>
          <a:prstGeom prst="roundRect">
            <a:avLst>
              <a:gd name="adj" fmla="val 13730"/>
            </a:avLst>
          </a:prstGeom>
          <a:solidFill>
            <a:srgbClr val="E5F6FF"/>
          </a:solidFill>
          <a:ln w="30480">
            <a:solidFill>
              <a:srgbClr val="2589C9"/>
            </a:solidFill>
            <a:prstDash val="solid"/>
          </a:ln>
        </p:spPr>
      </p:sp>
      <p:sp>
        <p:nvSpPr>
          <p:cNvPr id="6" name="Shape 3"/>
          <p:cNvSpPr/>
          <p:nvPr/>
        </p:nvSpPr>
        <p:spPr>
          <a:xfrm>
            <a:off x="758309" y="5160764"/>
            <a:ext cx="121920" cy="2367082"/>
          </a:xfrm>
          <a:prstGeom prst="roundRect">
            <a:avLst>
              <a:gd name="adj" fmla="val 266563"/>
            </a:avLst>
          </a:prstGeom>
          <a:solidFill>
            <a:srgbClr val="2589C9"/>
          </a:solidFill>
          <a:ln/>
        </p:spPr>
      </p:sp>
      <p:sp>
        <p:nvSpPr>
          <p:cNvPr id="7" name="Text 4"/>
          <p:cNvSpPr/>
          <p:nvPr/>
        </p:nvSpPr>
        <p:spPr>
          <a:xfrm>
            <a:off x="1127284" y="540781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Thân Thiện Môi Trường</a:t>
            </a:r>
            <a:endParaRPr lang="en-US" sz="2200" dirty="0"/>
          </a:p>
        </p:txBody>
      </p:sp>
      <p:sp>
        <p:nvSpPr>
          <p:cNvPr id="8" name="Text 5"/>
          <p:cNvSpPr/>
          <p:nvPr/>
        </p:nvSpPr>
        <p:spPr>
          <a:xfrm>
            <a:off x="1127284" y="5893951"/>
            <a:ext cx="3610808"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Giảm tới </a:t>
            </a:r>
            <a:pPr algn="l" indent="0" marL="0">
              <a:lnSpc>
                <a:spcPts val="2700"/>
              </a:lnSpc>
              <a:buNone/>
            </a:pPr>
            <a:r>
              <a:rPr lang="en-US" sz="1700" dirty="0">
                <a:solidFill>
                  <a:srgbClr val="75BAE6"/>
                </a:solidFill>
                <a:latin typeface="Montserrat" pitchFamily="34" charset="0"/>
                <a:ea typeface="Montserrat" pitchFamily="34" charset="-122"/>
                <a:cs typeface="Montserrat" pitchFamily="34" charset="-120"/>
              </a:rPr>
              <a:t>64% khí thải CO2</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so với xe xăng, góp phần bảo vệ không khí và chống biến đổi khí hậu.</a:t>
            </a:r>
            <a:endParaRPr lang="en-US" sz="1700" dirty="0"/>
          </a:p>
        </p:txBody>
      </p:sp>
      <p:sp>
        <p:nvSpPr>
          <p:cNvPr id="9" name="Shape 6"/>
          <p:cNvSpPr/>
          <p:nvPr/>
        </p:nvSpPr>
        <p:spPr>
          <a:xfrm>
            <a:off x="5201722" y="5160764"/>
            <a:ext cx="4226838" cy="2367082"/>
          </a:xfrm>
          <a:prstGeom prst="roundRect">
            <a:avLst>
              <a:gd name="adj" fmla="val 13730"/>
            </a:avLst>
          </a:prstGeom>
          <a:solidFill>
            <a:srgbClr val="E5F6FF"/>
          </a:solidFill>
          <a:ln w="30480">
            <a:solidFill>
              <a:srgbClr val="2589C9"/>
            </a:solidFill>
            <a:prstDash val="solid"/>
          </a:ln>
        </p:spPr>
      </p:sp>
      <p:sp>
        <p:nvSpPr>
          <p:cNvPr id="10" name="Shape 7"/>
          <p:cNvSpPr/>
          <p:nvPr/>
        </p:nvSpPr>
        <p:spPr>
          <a:xfrm>
            <a:off x="5201722" y="5160764"/>
            <a:ext cx="121920" cy="2367082"/>
          </a:xfrm>
          <a:prstGeom prst="roundRect">
            <a:avLst>
              <a:gd name="adj" fmla="val 266563"/>
            </a:avLst>
          </a:prstGeom>
          <a:solidFill>
            <a:srgbClr val="2589C9"/>
          </a:solidFill>
          <a:ln/>
        </p:spPr>
      </p:sp>
      <p:sp>
        <p:nvSpPr>
          <p:cNvPr id="11" name="Text 8"/>
          <p:cNvSpPr/>
          <p:nvPr/>
        </p:nvSpPr>
        <p:spPr>
          <a:xfrm>
            <a:off x="5570696" y="540781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Chi Phí Vận Hành Thấp</a:t>
            </a:r>
            <a:endParaRPr lang="en-US" sz="2200" dirty="0"/>
          </a:p>
        </p:txBody>
      </p:sp>
      <p:sp>
        <p:nvSpPr>
          <p:cNvPr id="12" name="Text 9"/>
          <p:cNvSpPr/>
          <p:nvPr/>
        </p:nvSpPr>
        <p:spPr>
          <a:xfrm>
            <a:off x="5570696" y="5893951"/>
            <a:ext cx="3610808"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Tiết kiệm </a:t>
            </a:r>
            <a:pPr algn="l" indent="0" marL="0">
              <a:lnSpc>
                <a:spcPts val="2700"/>
              </a:lnSpc>
              <a:buNone/>
            </a:pPr>
            <a:r>
              <a:rPr lang="en-US" sz="1700" dirty="0">
                <a:solidFill>
                  <a:srgbClr val="75BAE6"/>
                </a:solidFill>
                <a:latin typeface="Montserrat" pitchFamily="34" charset="0"/>
                <a:ea typeface="Montserrat" pitchFamily="34" charset="-122"/>
                <a:cs typeface="Montserrat" pitchFamily="34" charset="-120"/>
              </a:rPr>
              <a:t>hơn 50%</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chi phí năng lượng và bảo trì, giảm gánh nặng tài chính cho người dùng.</a:t>
            </a:r>
            <a:endParaRPr lang="en-US" sz="1700" dirty="0"/>
          </a:p>
        </p:txBody>
      </p:sp>
      <p:sp>
        <p:nvSpPr>
          <p:cNvPr id="13" name="Shape 10"/>
          <p:cNvSpPr/>
          <p:nvPr/>
        </p:nvSpPr>
        <p:spPr>
          <a:xfrm>
            <a:off x="9645134" y="5160764"/>
            <a:ext cx="4226957" cy="2367082"/>
          </a:xfrm>
          <a:prstGeom prst="roundRect">
            <a:avLst>
              <a:gd name="adj" fmla="val 13730"/>
            </a:avLst>
          </a:prstGeom>
          <a:solidFill>
            <a:srgbClr val="E5F6FF"/>
          </a:solidFill>
          <a:ln w="30480">
            <a:solidFill>
              <a:srgbClr val="2589C9"/>
            </a:solidFill>
            <a:prstDash val="solid"/>
          </a:ln>
        </p:spPr>
      </p:sp>
      <p:sp>
        <p:nvSpPr>
          <p:cNvPr id="14" name="Shape 11"/>
          <p:cNvSpPr/>
          <p:nvPr/>
        </p:nvSpPr>
        <p:spPr>
          <a:xfrm>
            <a:off x="9645134" y="5160764"/>
            <a:ext cx="121920" cy="2367082"/>
          </a:xfrm>
          <a:prstGeom prst="roundRect">
            <a:avLst>
              <a:gd name="adj" fmla="val 266563"/>
            </a:avLst>
          </a:prstGeom>
          <a:solidFill>
            <a:srgbClr val="2589C9"/>
          </a:solidFill>
          <a:ln/>
        </p:spPr>
      </p:sp>
      <p:sp>
        <p:nvSpPr>
          <p:cNvPr id="15" name="Text 12"/>
          <p:cNvSpPr/>
          <p:nvPr/>
        </p:nvSpPr>
        <p:spPr>
          <a:xfrm>
            <a:off x="10014109" y="540781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Hiệu Suất Cao &amp; Êm Ái</a:t>
            </a:r>
            <a:endParaRPr lang="en-US" sz="2200" dirty="0"/>
          </a:p>
        </p:txBody>
      </p:sp>
      <p:sp>
        <p:nvSpPr>
          <p:cNvPr id="16" name="Text 13"/>
          <p:cNvSpPr/>
          <p:nvPr/>
        </p:nvSpPr>
        <p:spPr>
          <a:xfrm>
            <a:off x="10014109" y="5893951"/>
            <a:ext cx="361092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Tăng tốc nhanh, vận hành mượt mà, không tiếng ồn, mang lại trải nghiệm lái xe thoải mái và hiện đại.</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696403" y="1834515"/>
            <a:ext cx="11237476" cy="570071"/>
          </a:xfrm>
          <a:prstGeom prst="rect">
            <a:avLst/>
          </a:prstGeom>
          <a:noFill/>
          <a:ln/>
        </p:spPr>
        <p:txBody>
          <a:bodyPr wrap="none" lIns="0" tIns="0" rIns="0" bIns="0" rtlCol="0" anchor="t"/>
          <a:lstStyle/>
          <a:p>
            <a:pPr algn="ctr" indent="0" marL="0">
              <a:lnSpc>
                <a:spcPts val="4450"/>
              </a:lnSpc>
              <a:buNone/>
            </a:pPr>
            <a:r>
              <a:rPr lang="en-US" sz="3550" b="1" dirty="0">
                <a:solidFill>
                  <a:srgbClr val="2E3C4E"/>
                </a:solidFill>
                <a:latin typeface="Barlow Bold" pitchFamily="34" charset="0"/>
                <a:ea typeface="Barlow Bold" pitchFamily="34" charset="-122"/>
                <a:cs typeface="Barlow Bold" pitchFamily="34" charset="-120"/>
              </a:rPr>
              <a:t>Thị Trường Ô Tô Điện Việt Nam: Đà Tăng Trưởng Mạnh Mẽ</a:t>
            </a:r>
            <a:endParaRPr lang="en-US" sz="3550" dirty="0"/>
          </a:p>
        </p:txBody>
      </p:sp>
      <p:sp>
        <p:nvSpPr>
          <p:cNvPr id="3" name="Text 1"/>
          <p:cNvSpPr/>
          <p:nvPr/>
        </p:nvSpPr>
        <p:spPr>
          <a:xfrm>
            <a:off x="758309" y="2837855"/>
            <a:ext cx="13113782" cy="346710"/>
          </a:xfrm>
          <a:prstGeom prst="rect">
            <a:avLst/>
          </a:prstGeom>
          <a:noFill/>
          <a:ln/>
        </p:spPr>
        <p:txBody>
          <a:bodyPr wrap="non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Thị trường ô tô điện Việt Nam đang chứng kiến sự phát triển bùng nổ, được thúc đẩy bởi nhu cầu và chính sách ưu đãi.</a:t>
            </a:r>
            <a:endParaRPr lang="en-US" sz="1700" dirty="0"/>
          </a:p>
        </p:txBody>
      </p:sp>
      <p:sp>
        <p:nvSpPr>
          <p:cNvPr id="4" name="Text 2"/>
          <p:cNvSpPr/>
          <p:nvPr/>
        </p:nvSpPr>
        <p:spPr>
          <a:xfrm>
            <a:off x="758309" y="3536513"/>
            <a:ext cx="3075384" cy="714970"/>
          </a:xfrm>
          <a:prstGeom prst="rect">
            <a:avLst/>
          </a:prstGeom>
          <a:noFill/>
          <a:ln/>
        </p:spPr>
        <p:txBody>
          <a:bodyPr wrap="none" lIns="0" tIns="0" rIns="0" bIns="0" rtlCol="0" anchor="t"/>
          <a:lstStyle/>
          <a:p>
            <a:pPr algn="ctr" indent="0" marL="0">
              <a:lnSpc>
                <a:spcPts val="5600"/>
              </a:lnSpc>
              <a:buNone/>
            </a:pPr>
            <a:r>
              <a:rPr lang="en-US" sz="5600" b="1" dirty="0">
                <a:solidFill>
                  <a:srgbClr val="384653"/>
                </a:solidFill>
                <a:latin typeface="Barlow Bold" pitchFamily="34" charset="0"/>
                <a:ea typeface="Barlow Bold" pitchFamily="34" charset="-122"/>
                <a:cs typeface="Barlow Bold" pitchFamily="34" charset="-120"/>
              </a:rPr>
              <a:t>200%</a:t>
            </a:r>
            <a:endParaRPr lang="en-US" sz="5600" dirty="0"/>
          </a:p>
        </p:txBody>
      </p:sp>
      <p:sp>
        <p:nvSpPr>
          <p:cNvPr id="5" name="Text 3"/>
          <p:cNvSpPr/>
          <p:nvPr/>
        </p:nvSpPr>
        <p:spPr>
          <a:xfrm>
            <a:off x="870585" y="4522113"/>
            <a:ext cx="2850713" cy="356235"/>
          </a:xfrm>
          <a:prstGeom prst="rect">
            <a:avLst/>
          </a:prstGeom>
          <a:noFill/>
          <a:ln/>
        </p:spPr>
        <p:txBody>
          <a:bodyPr wrap="none" lIns="0" tIns="0" rIns="0" bIns="0" rtlCol="0" anchor="t"/>
          <a:lstStyle/>
          <a:p>
            <a:pPr algn="ctr"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Tăng Trưởng Doanh Số</a:t>
            </a:r>
            <a:endParaRPr lang="en-US" sz="2200" dirty="0"/>
          </a:p>
        </p:txBody>
      </p:sp>
      <p:sp>
        <p:nvSpPr>
          <p:cNvPr id="6" name="Text 4"/>
          <p:cNvSpPr/>
          <p:nvPr/>
        </p:nvSpPr>
        <p:spPr>
          <a:xfrm>
            <a:off x="758309" y="5008245"/>
            <a:ext cx="3075384" cy="1386840"/>
          </a:xfrm>
          <a:prstGeom prst="rect">
            <a:avLst/>
          </a:prstGeom>
          <a:noFill/>
          <a:ln/>
        </p:spPr>
        <p:txBody>
          <a:bodyPr wrap="squar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Năm 2023, doanh số xe điện tăng </a:t>
            </a:r>
            <a:pPr algn="ctr" indent="0" marL="0">
              <a:lnSpc>
                <a:spcPts val="2700"/>
              </a:lnSpc>
              <a:buNone/>
            </a:pPr>
            <a:r>
              <a:rPr lang="en-US" sz="1700" dirty="0">
                <a:solidFill>
                  <a:srgbClr val="75BAE6"/>
                </a:solidFill>
                <a:latin typeface="Montserrat" pitchFamily="34" charset="0"/>
                <a:ea typeface="Montserrat" pitchFamily="34" charset="-122"/>
                <a:cs typeface="Montserrat" pitchFamily="34" charset="-120"/>
              </a:rPr>
              <a:t>200%</a:t>
            </a:r>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đạt </a:t>
            </a:r>
            <a:pPr algn="ctr" indent="0" marL="0">
              <a:lnSpc>
                <a:spcPts val="2700"/>
              </a:lnSpc>
              <a:buNone/>
            </a:pPr>
            <a:r>
              <a:rPr lang="en-US" sz="1700" dirty="0">
                <a:solidFill>
                  <a:srgbClr val="75BAE6"/>
                </a:solidFill>
                <a:latin typeface="Montserrat" pitchFamily="34" charset="0"/>
                <a:ea typeface="Montserrat" pitchFamily="34" charset="-122"/>
                <a:cs typeface="Montserrat" pitchFamily="34" charset="-120"/>
              </a:rPr>
              <a:t>15.000 xe</a:t>
            </a:r>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bán ra, phản ánh sự chấp nhận nhanh chóng.</a:t>
            </a:r>
            <a:endParaRPr lang="en-US" sz="1700" dirty="0"/>
          </a:p>
        </p:txBody>
      </p:sp>
      <p:sp>
        <p:nvSpPr>
          <p:cNvPr id="7" name="Text 5"/>
          <p:cNvSpPr/>
          <p:nvPr/>
        </p:nvSpPr>
        <p:spPr>
          <a:xfrm>
            <a:off x="4104442" y="3536513"/>
            <a:ext cx="3075384" cy="714970"/>
          </a:xfrm>
          <a:prstGeom prst="rect">
            <a:avLst/>
          </a:prstGeom>
          <a:noFill/>
          <a:ln/>
        </p:spPr>
        <p:txBody>
          <a:bodyPr wrap="none" lIns="0" tIns="0" rIns="0" bIns="0" rtlCol="0" anchor="t"/>
          <a:lstStyle/>
          <a:p>
            <a:pPr algn="ctr" indent="0" marL="0">
              <a:lnSpc>
                <a:spcPts val="5600"/>
              </a:lnSpc>
              <a:buNone/>
            </a:pPr>
            <a:r>
              <a:rPr lang="en-US" sz="5600" b="1" dirty="0">
                <a:solidFill>
                  <a:srgbClr val="384653"/>
                </a:solidFill>
                <a:latin typeface="Barlow Bold" pitchFamily="34" charset="0"/>
                <a:ea typeface="Barlow Bold" pitchFamily="34" charset="-122"/>
                <a:cs typeface="Barlow Bold" pitchFamily="34" charset="-120"/>
              </a:rPr>
              <a:t>$2.48B</a:t>
            </a:r>
            <a:endParaRPr lang="en-US" sz="5600" dirty="0"/>
          </a:p>
        </p:txBody>
      </p:sp>
      <p:sp>
        <p:nvSpPr>
          <p:cNvPr id="8" name="Text 6"/>
          <p:cNvSpPr/>
          <p:nvPr/>
        </p:nvSpPr>
        <p:spPr>
          <a:xfrm>
            <a:off x="4145875" y="4522113"/>
            <a:ext cx="2992398" cy="356235"/>
          </a:xfrm>
          <a:prstGeom prst="rect">
            <a:avLst/>
          </a:prstGeom>
          <a:noFill/>
          <a:ln/>
        </p:spPr>
        <p:txBody>
          <a:bodyPr wrap="none" lIns="0" tIns="0" rIns="0" bIns="0" rtlCol="0" anchor="t"/>
          <a:lstStyle/>
          <a:p>
            <a:pPr algn="ctr"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Quy Mô Thị Trường 2024</a:t>
            </a:r>
            <a:endParaRPr lang="en-US" sz="2200" dirty="0"/>
          </a:p>
        </p:txBody>
      </p:sp>
      <p:sp>
        <p:nvSpPr>
          <p:cNvPr id="9" name="Text 7"/>
          <p:cNvSpPr/>
          <p:nvPr/>
        </p:nvSpPr>
        <p:spPr>
          <a:xfrm>
            <a:off x="4104442" y="5008245"/>
            <a:ext cx="3075384" cy="1386840"/>
          </a:xfrm>
          <a:prstGeom prst="rect">
            <a:avLst/>
          </a:prstGeom>
          <a:noFill/>
          <a:ln/>
        </p:spPr>
        <p:txBody>
          <a:bodyPr wrap="squar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Dự báo đạt </a:t>
            </a:r>
            <a:pPr algn="ctr" indent="0" marL="0">
              <a:lnSpc>
                <a:spcPts val="2700"/>
              </a:lnSpc>
              <a:buNone/>
            </a:pPr>
            <a:r>
              <a:rPr lang="en-US" sz="1700" dirty="0">
                <a:solidFill>
                  <a:srgbClr val="75BAE6"/>
                </a:solidFill>
                <a:latin typeface="Montserrat" pitchFamily="34" charset="0"/>
                <a:ea typeface="Montserrat" pitchFamily="34" charset="-122"/>
                <a:cs typeface="Montserrat" pitchFamily="34" charset="-120"/>
              </a:rPr>
              <a:t>2,48 tỷ USD</a:t>
            </a:r>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năm 2024, cho thấy tiềm năng kinh tế lớn của ngành này.</a:t>
            </a:r>
            <a:endParaRPr lang="en-US" sz="1700" dirty="0"/>
          </a:p>
        </p:txBody>
      </p:sp>
      <p:sp>
        <p:nvSpPr>
          <p:cNvPr id="10" name="Text 8"/>
          <p:cNvSpPr/>
          <p:nvPr/>
        </p:nvSpPr>
        <p:spPr>
          <a:xfrm>
            <a:off x="7450574" y="3536513"/>
            <a:ext cx="3075384" cy="714970"/>
          </a:xfrm>
          <a:prstGeom prst="rect">
            <a:avLst/>
          </a:prstGeom>
          <a:noFill/>
          <a:ln/>
        </p:spPr>
        <p:txBody>
          <a:bodyPr wrap="none" lIns="0" tIns="0" rIns="0" bIns="0" rtlCol="0" anchor="t"/>
          <a:lstStyle/>
          <a:p>
            <a:pPr algn="ctr" indent="0" marL="0">
              <a:lnSpc>
                <a:spcPts val="5600"/>
              </a:lnSpc>
              <a:buNone/>
            </a:pPr>
            <a:r>
              <a:rPr lang="en-US" sz="5600" b="1" dirty="0">
                <a:solidFill>
                  <a:srgbClr val="384653"/>
                </a:solidFill>
                <a:latin typeface="Barlow Bold" pitchFamily="34" charset="0"/>
                <a:ea typeface="Barlow Bold" pitchFamily="34" charset="-122"/>
                <a:cs typeface="Barlow Bold" pitchFamily="34" charset="-120"/>
              </a:rPr>
              <a:t>$5.67B</a:t>
            </a:r>
            <a:endParaRPr lang="en-US" sz="5600" dirty="0"/>
          </a:p>
        </p:txBody>
      </p:sp>
      <p:sp>
        <p:nvSpPr>
          <p:cNvPr id="11" name="Text 9"/>
          <p:cNvSpPr/>
          <p:nvPr/>
        </p:nvSpPr>
        <p:spPr>
          <a:xfrm>
            <a:off x="7562850" y="4522113"/>
            <a:ext cx="2850713" cy="356235"/>
          </a:xfrm>
          <a:prstGeom prst="rect">
            <a:avLst/>
          </a:prstGeom>
          <a:noFill/>
          <a:ln/>
        </p:spPr>
        <p:txBody>
          <a:bodyPr wrap="none" lIns="0" tIns="0" rIns="0" bIns="0" rtlCol="0" anchor="t"/>
          <a:lstStyle/>
          <a:p>
            <a:pPr algn="ctr"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Dự Kiến 2029</a:t>
            </a:r>
            <a:endParaRPr lang="en-US" sz="2200" dirty="0"/>
          </a:p>
        </p:txBody>
      </p:sp>
      <p:sp>
        <p:nvSpPr>
          <p:cNvPr id="12" name="Text 10"/>
          <p:cNvSpPr/>
          <p:nvPr/>
        </p:nvSpPr>
        <p:spPr>
          <a:xfrm>
            <a:off x="7450574" y="5008245"/>
            <a:ext cx="3075384" cy="1386840"/>
          </a:xfrm>
          <a:prstGeom prst="rect">
            <a:avLst/>
          </a:prstGeom>
          <a:noFill/>
          <a:ln/>
        </p:spPr>
        <p:txBody>
          <a:bodyPr wrap="squar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Thị trường sẽ mở rộng lên </a:t>
            </a:r>
            <a:pPr algn="ctr" indent="0" marL="0">
              <a:lnSpc>
                <a:spcPts val="2700"/>
              </a:lnSpc>
              <a:buNone/>
            </a:pPr>
            <a:r>
              <a:rPr lang="en-US" sz="1700" dirty="0">
                <a:solidFill>
                  <a:srgbClr val="75BAE6"/>
                </a:solidFill>
                <a:latin typeface="Montserrat" pitchFamily="34" charset="0"/>
                <a:ea typeface="Montserrat" pitchFamily="34" charset="-122"/>
                <a:cs typeface="Montserrat" pitchFamily="34" charset="-120"/>
              </a:rPr>
              <a:t>5,67 tỷ USD</a:t>
            </a:r>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vào năm 2029, khẳng định xu hướng tăng trưởng bền vững.</a:t>
            </a:r>
            <a:endParaRPr lang="en-US" sz="1700" dirty="0"/>
          </a:p>
        </p:txBody>
      </p:sp>
      <p:sp>
        <p:nvSpPr>
          <p:cNvPr id="13" name="Text 11"/>
          <p:cNvSpPr/>
          <p:nvPr/>
        </p:nvSpPr>
        <p:spPr>
          <a:xfrm>
            <a:off x="10796707" y="3536513"/>
            <a:ext cx="3075384" cy="714970"/>
          </a:xfrm>
          <a:prstGeom prst="rect">
            <a:avLst/>
          </a:prstGeom>
          <a:noFill/>
          <a:ln/>
        </p:spPr>
        <p:txBody>
          <a:bodyPr wrap="none" lIns="0" tIns="0" rIns="0" bIns="0" rtlCol="0" anchor="t"/>
          <a:lstStyle/>
          <a:p>
            <a:pPr algn="ctr" indent="0" marL="0">
              <a:lnSpc>
                <a:spcPts val="5600"/>
              </a:lnSpc>
              <a:buNone/>
            </a:pPr>
            <a:r>
              <a:rPr lang="en-US" sz="5600" b="1" dirty="0">
                <a:solidFill>
                  <a:srgbClr val="384653"/>
                </a:solidFill>
                <a:latin typeface="Barlow Bold" pitchFamily="34" charset="0"/>
                <a:ea typeface="Barlow Bold" pitchFamily="34" charset="-122"/>
                <a:cs typeface="Barlow Bold" pitchFamily="34" charset="-120"/>
              </a:rPr>
              <a:t>0%</a:t>
            </a:r>
            <a:endParaRPr lang="en-US" sz="5600" dirty="0"/>
          </a:p>
        </p:txBody>
      </p:sp>
      <p:sp>
        <p:nvSpPr>
          <p:cNvPr id="14" name="Text 12"/>
          <p:cNvSpPr/>
          <p:nvPr/>
        </p:nvSpPr>
        <p:spPr>
          <a:xfrm>
            <a:off x="10908983" y="4522113"/>
            <a:ext cx="2850713" cy="356235"/>
          </a:xfrm>
          <a:prstGeom prst="rect">
            <a:avLst/>
          </a:prstGeom>
          <a:noFill/>
          <a:ln/>
        </p:spPr>
        <p:txBody>
          <a:bodyPr wrap="none" lIns="0" tIns="0" rIns="0" bIns="0" rtlCol="0" anchor="t"/>
          <a:lstStyle/>
          <a:p>
            <a:pPr algn="ctr"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Ưu Đãi Thuế &amp; Lệ Phí</a:t>
            </a:r>
            <a:endParaRPr lang="en-US" sz="2200" dirty="0"/>
          </a:p>
        </p:txBody>
      </p:sp>
      <p:sp>
        <p:nvSpPr>
          <p:cNvPr id="15" name="Text 13"/>
          <p:cNvSpPr/>
          <p:nvPr/>
        </p:nvSpPr>
        <p:spPr>
          <a:xfrm>
            <a:off x="10796707" y="5008245"/>
            <a:ext cx="3075384" cy="1040130"/>
          </a:xfrm>
          <a:prstGeom prst="rect">
            <a:avLst/>
          </a:prstGeom>
          <a:noFill/>
          <a:ln/>
        </p:spPr>
        <p:txBody>
          <a:bodyPr wrap="squar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Chính sách </a:t>
            </a:r>
            <a:pPr algn="ctr" indent="0" marL="0">
              <a:lnSpc>
                <a:spcPts val="2700"/>
              </a:lnSpc>
              <a:buNone/>
            </a:pPr>
            <a:r>
              <a:rPr lang="en-US" sz="1700" dirty="0">
                <a:solidFill>
                  <a:srgbClr val="75BAE6"/>
                </a:solidFill>
                <a:latin typeface="Montserrat" pitchFamily="34" charset="0"/>
                <a:ea typeface="Montserrat" pitchFamily="34" charset="-122"/>
                <a:cs typeface="Montserrat" pitchFamily="34" charset="-120"/>
              </a:rPr>
              <a:t>0% lệ phí trước bạ</a:t>
            </a:r>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trong 3 năm đầu cho xe điện là động lực mạnh mẽ.</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551521" y="916424"/>
            <a:ext cx="5527357" cy="570071"/>
          </a:xfrm>
          <a:prstGeom prst="rect">
            <a:avLst/>
          </a:prstGeom>
          <a:noFill/>
          <a:ln/>
        </p:spPr>
        <p:txBody>
          <a:bodyPr wrap="none" lIns="0" tIns="0" rIns="0" bIns="0" rtlCol="0" anchor="t"/>
          <a:lstStyle/>
          <a:p>
            <a:pPr algn="ctr" indent="0" marL="0">
              <a:lnSpc>
                <a:spcPts val="4450"/>
              </a:lnSpc>
              <a:buNone/>
            </a:pPr>
            <a:r>
              <a:rPr lang="en-US" sz="3550" b="1" dirty="0">
                <a:solidFill>
                  <a:srgbClr val="2E3C4E"/>
                </a:solidFill>
                <a:latin typeface="Barlow Bold" pitchFamily="34" charset="0"/>
                <a:ea typeface="Barlow Bold" pitchFamily="34" charset="-122"/>
                <a:cs typeface="Barlow Bold" pitchFamily="34" charset="-120"/>
              </a:rPr>
              <a:t>Các Loại Ô Tô Điện Phổ Biến</a:t>
            </a:r>
            <a:endParaRPr lang="en-US" sz="3550" dirty="0"/>
          </a:p>
        </p:txBody>
      </p:sp>
      <p:sp>
        <p:nvSpPr>
          <p:cNvPr id="3" name="Text 1"/>
          <p:cNvSpPr/>
          <p:nvPr/>
        </p:nvSpPr>
        <p:spPr>
          <a:xfrm>
            <a:off x="758309" y="1919764"/>
            <a:ext cx="13113782" cy="346710"/>
          </a:xfrm>
          <a:prstGeom prst="rect">
            <a:avLst/>
          </a:prstGeom>
          <a:noFill/>
          <a:ln/>
        </p:spPr>
        <p:txBody>
          <a:bodyPr wrap="none" lIns="0" tIns="0" rIns="0" bIns="0" rtlCol="0" anchor="t"/>
          <a:lstStyle/>
          <a:p>
            <a:pPr algn="ctr"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Thế giới ô tô điện đa dạng với nhiều công nghệ khác nhau, đáp ứng mọi nhu cầu di chuyển.</a:t>
            </a:r>
            <a:endParaRPr lang="en-US" sz="1700" dirty="0"/>
          </a:p>
        </p:txBody>
      </p:sp>
      <p:sp>
        <p:nvSpPr>
          <p:cNvPr id="4" name="Shape 2"/>
          <p:cNvSpPr/>
          <p:nvPr/>
        </p:nvSpPr>
        <p:spPr>
          <a:xfrm>
            <a:off x="758309" y="2835116"/>
            <a:ext cx="6448544" cy="1968222"/>
          </a:xfrm>
          <a:prstGeom prst="roundRect">
            <a:avLst>
              <a:gd name="adj" fmla="val 7433"/>
            </a:avLst>
          </a:prstGeom>
          <a:solidFill>
            <a:srgbClr val="E5F6FF"/>
          </a:solidFill>
          <a:ln/>
        </p:spPr>
      </p:sp>
      <p:pic>
        <p:nvPicPr>
          <p:cNvPr id="5" name="Image 0" descr="preencoded.png">    </p:cNvPr>
          <p:cNvPicPr>
            <a:picLocks noChangeAspect="1"/>
          </p:cNvPicPr>
          <p:nvPr/>
        </p:nvPicPr>
        <p:blipFill>
          <a:blip r:embed="rId1"/>
          <a:stretch>
            <a:fillRect/>
          </a:stretch>
        </p:blipFill>
        <p:spPr>
          <a:xfrm>
            <a:off x="758309" y="2804636"/>
            <a:ext cx="6448544" cy="121920"/>
          </a:xfrm>
          <a:prstGeom prst="rect">
            <a:avLst/>
          </a:prstGeom>
        </p:spPr>
      </p:pic>
      <p:pic>
        <p:nvPicPr>
          <p:cNvPr id="6" name="Image 1" descr="preencoded.png">    </p:cNvPr>
          <p:cNvPicPr>
            <a:picLocks noChangeAspect="1"/>
          </p:cNvPicPr>
          <p:nvPr/>
        </p:nvPicPr>
        <p:blipFill>
          <a:blip r:embed="rId2"/>
          <a:stretch>
            <a:fillRect/>
          </a:stretch>
        </p:blipFill>
        <p:spPr>
          <a:xfrm>
            <a:off x="3657540" y="2510195"/>
            <a:ext cx="649962" cy="649962"/>
          </a:xfrm>
          <a:prstGeom prst="rect">
            <a:avLst/>
          </a:prstGeom>
        </p:spPr>
      </p:pic>
      <p:sp>
        <p:nvSpPr>
          <p:cNvPr id="7" name="Text 3"/>
          <p:cNvSpPr/>
          <p:nvPr/>
        </p:nvSpPr>
        <p:spPr>
          <a:xfrm>
            <a:off x="3852565" y="2672715"/>
            <a:ext cx="259913" cy="324922"/>
          </a:xfrm>
          <a:prstGeom prst="rect">
            <a:avLst/>
          </a:prstGeom>
          <a:noFill/>
          <a:ln/>
        </p:spPr>
        <p:txBody>
          <a:bodyPr wrap="none" lIns="0" tIns="0" rIns="0" bIns="0" rtlCol="0" anchor="t"/>
          <a:lstStyle/>
          <a:p>
            <a:pPr algn="l" indent="0" marL="0">
              <a:lnSpc>
                <a:spcPts val="3250"/>
              </a:lnSpc>
              <a:buNone/>
            </a:pPr>
            <a:r>
              <a:rPr lang="en-US" sz="2000" b="1" dirty="0">
                <a:solidFill>
                  <a:srgbClr val="000000"/>
                </a:solidFill>
                <a:latin typeface="Barlow Bold" pitchFamily="34" charset="0"/>
                <a:ea typeface="Barlow Bold" pitchFamily="34" charset="-122"/>
                <a:cs typeface="Barlow Bold" pitchFamily="34" charset="-120"/>
              </a:rPr>
              <a:t>1</a:t>
            </a:r>
            <a:endParaRPr lang="en-US" sz="2000" dirty="0"/>
          </a:p>
        </p:txBody>
      </p:sp>
      <p:sp>
        <p:nvSpPr>
          <p:cNvPr id="8" name="Text 4"/>
          <p:cNvSpPr/>
          <p:nvPr/>
        </p:nvSpPr>
        <p:spPr>
          <a:xfrm>
            <a:off x="1005364" y="3376732"/>
            <a:ext cx="3750588"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BEV (Battery Electric Vehicle)</a:t>
            </a:r>
            <a:endParaRPr lang="en-US" sz="2200" dirty="0"/>
          </a:p>
        </p:txBody>
      </p:sp>
      <p:sp>
        <p:nvSpPr>
          <p:cNvPr id="9" name="Text 5"/>
          <p:cNvSpPr/>
          <p:nvPr/>
        </p:nvSpPr>
        <p:spPr>
          <a:xfrm>
            <a:off x="1005364" y="3862864"/>
            <a:ext cx="5954435"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Xe chạy hoàn toàn bằng pin điện, không có động cơ đốt trong, đại diện cho tương lai xanh.</a:t>
            </a:r>
            <a:endParaRPr lang="en-US" sz="1700" dirty="0"/>
          </a:p>
        </p:txBody>
      </p:sp>
      <p:sp>
        <p:nvSpPr>
          <p:cNvPr id="10" name="Shape 6"/>
          <p:cNvSpPr/>
          <p:nvPr/>
        </p:nvSpPr>
        <p:spPr>
          <a:xfrm>
            <a:off x="7423428" y="2835116"/>
            <a:ext cx="6448663" cy="1968222"/>
          </a:xfrm>
          <a:prstGeom prst="roundRect">
            <a:avLst>
              <a:gd name="adj" fmla="val 7433"/>
            </a:avLst>
          </a:prstGeom>
          <a:solidFill>
            <a:srgbClr val="E5F6FF"/>
          </a:solidFill>
          <a:ln/>
        </p:spPr>
      </p:sp>
      <p:pic>
        <p:nvPicPr>
          <p:cNvPr id="11" name="Image 2" descr="preencoded.png">    </p:cNvPr>
          <p:cNvPicPr>
            <a:picLocks noChangeAspect="1"/>
          </p:cNvPicPr>
          <p:nvPr/>
        </p:nvPicPr>
        <p:blipFill>
          <a:blip r:embed="rId3"/>
          <a:stretch>
            <a:fillRect/>
          </a:stretch>
        </p:blipFill>
        <p:spPr>
          <a:xfrm>
            <a:off x="7423428" y="2804636"/>
            <a:ext cx="6448663" cy="121920"/>
          </a:xfrm>
          <a:prstGeom prst="rect">
            <a:avLst/>
          </a:prstGeom>
        </p:spPr>
      </p:pic>
      <p:pic>
        <p:nvPicPr>
          <p:cNvPr id="12" name="Image 3" descr="preencoded.png">    </p:cNvPr>
          <p:cNvPicPr>
            <a:picLocks noChangeAspect="1"/>
          </p:cNvPicPr>
          <p:nvPr/>
        </p:nvPicPr>
        <p:blipFill>
          <a:blip r:embed="rId4"/>
          <a:stretch>
            <a:fillRect/>
          </a:stretch>
        </p:blipFill>
        <p:spPr>
          <a:xfrm>
            <a:off x="10322778" y="2510195"/>
            <a:ext cx="649962" cy="649962"/>
          </a:xfrm>
          <a:prstGeom prst="rect">
            <a:avLst/>
          </a:prstGeom>
        </p:spPr>
      </p:pic>
      <p:sp>
        <p:nvSpPr>
          <p:cNvPr id="13" name="Text 7"/>
          <p:cNvSpPr/>
          <p:nvPr/>
        </p:nvSpPr>
        <p:spPr>
          <a:xfrm>
            <a:off x="10517803" y="2672715"/>
            <a:ext cx="259913" cy="324922"/>
          </a:xfrm>
          <a:prstGeom prst="rect">
            <a:avLst/>
          </a:prstGeom>
          <a:noFill/>
          <a:ln/>
        </p:spPr>
        <p:txBody>
          <a:bodyPr wrap="none" lIns="0" tIns="0" rIns="0" bIns="0" rtlCol="0" anchor="t"/>
          <a:lstStyle/>
          <a:p>
            <a:pPr algn="l" indent="0" marL="0">
              <a:lnSpc>
                <a:spcPts val="3250"/>
              </a:lnSpc>
              <a:buNone/>
            </a:pPr>
            <a:r>
              <a:rPr lang="en-US" sz="2000" b="1" dirty="0">
                <a:solidFill>
                  <a:srgbClr val="000000"/>
                </a:solidFill>
                <a:latin typeface="Barlow Bold" pitchFamily="34" charset="0"/>
                <a:ea typeface="Barlow Bold" pitchFamily="34" charset="-122"/>
                <a:cs typeface="Barlow Bold" pitchFamily="34" charset="-120"/>
              </a:rPr>
              <a:t>2</a:t>
            </a:r>
            <a:endParaRPr lang="en-US" sz="2000" dirty="0"/>
          </a:p>
        </p:txBody>
      </p:sp>
      <p:sp>
        <p:nvSpPr>
          <p:cNvPr id="14" name="Text 8"/>
          <p:cNvSpPr/>
          <p:nvPr/>
        </p:nvSpPr>
        <p:spPr>
          <a:xfrm>
            <a:off x="7670483" y="3376732"/>
            <a:ext cx="363057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HEV (Hybrid Electric Vehicle)</a:t>
            </a:r>
            <a:endParaRPr lang="en-US" sz="2200" dirty="0"/>
          </a:p>
        </p:txBody>
      </p:sp>
      <p:sp>
        <p:nvSpPr>
          <p:cNvPr id="15" name="Text 9"/>
          <p:cNvSpPr/>
          <p:nvPr/>
        </p:nvSpPr>
        <p:spPr>
          <a:xfrm>
            <a:off x="7670483" y="3862864"/>
            <a:ext cx="5954554"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Xe lai giữa động cơ điện và động cơ đốt trong, tối ưu hiệu quả nhiên liệu và giảm phát thải.</a:t>
            </a:r>
            <a:endParaRPr lang="en-US" sz="1700" dirty="0"/>
          </a:p>
        </p:txBody>
      </p:sp>
      <p:sp>
        <p:nvSpPr>
          <p:cNvPr id="16" name="Shape 10"/>
          <p:cNvSpPr/>
          <p:nvPr/>
        </p:nvSpPr>
        <p:spPr>
          <a:xfrm>
            <a:off x="758309" y="5344835"/>
            <a:ext cx="6448544" cy="1968222"/>
          </a:xfrm>
          <a:prstGeom prst="roundRect">
            <a:avLst>
              <a:gd name="adj" fmla="val 7433"/>
            </a:avLst>
          </a:prstGeom>
          <a:solidFill>
            <a:srgbClr val="E5F6FF"/>
          </a:solidFill>
          <a:ln/>
        </p:spPr>
      </p:sp>
      <p:pic>
        <p:nvPicPr>
          <p:cNvPr id="17" name="Image 4" descr="preencoded.png">    </p:cNvPr>
          <p:cNvPicPr>
            <a:picLocks noChangeAspect="1"/>
          </p:cNvPicPr>
          <p:nvPr/>
        </p:nvPicPr>
        <p:blipFill>
          <a:blip r:embed="rId5"/>
          <a:stretch>
            <a:fillRect/>
          </a:stretch>
        </p:blipFill>
        <p:spPr>
          <a:xfrm>
            <a:off x="758309" y="5314355"/>
            <a:ext cx="6448544" cy="121920"/>
          </a:xfrm>
          <a:prstGeom prst="rect">
            <a:avLst/>
          </a:prstGeom>
        </p:spPr>
      </p:pic>
      <p:pic>
        <p:nvPicPr>
          <p:cNvPr id="18" name="Image 5" descr="preencoded.png">    </p:cNvPr>
          <p:cNvPicPr>
            <a:picLocks noChangeAspect="1"/>
          </p:cNvPicPr>
          <p:nvPr/>
        </p:nvPicPr>
        <p:blipFill>
          <a:blip r:embed="rId6"/>
          <a:stretch>
            <a:fillRect/>
          </a:stretch>
        </p:blipFill>
        <p:spPr>
          <a:xfrm>
            <a:off x="3657540" y="5019913"/>
            <a:ext cx="649962" cy="649962"/>
          </a:xfrm>
          <a:prstGeom prst="rect">
            <a:avLst/>
          </a:prstGeom>
        </p:spPr>
      </p:pic>
      <p:sp>
        <p:nvSpPr>
          <p:cNvPr id="19" name="Text 11"/>
          <p:cNvSpPr/>
          <p:nvPr/>
        </p:nvSpPr>
        <p:spPr>
          <a:xfrm>
            <a:off x="3852565" y="5182433"/>
            <a:ext cx="259913" cy="324922"/>
          </a:xfrm>
          <a:prstGeom prst="rect">
            <a:avLst/>
          </a:prstGeom>
          <a:noFill/>
          <a:ln/>
        </p:spPr>
        <p:txBody>
          <a:bodyPr wrap="none" lIns="0" tIns="0" rIns="0" bIns="0" rtlCol="0" anchor="t"/>
          <a:lstStyle/>
          <a:p>
            <a:pPr algn="l" indent="0" marL="0">
              <a:lnSpc>
                <a:spcPts val="3250"/>
              </a:lnSpc>
              <a:buNone/>
            </a:pPr>
            <a:r>
              <a:rPr lang="en-US" sz="2000" b="1" dirty="0">
                <a:solidFill>
                  <a:srgbClr val="000000"/>
                </a:solidFill>
                <a:latin typeface="Barlow Bold" pitchFamily="34" charset="0"/>
                <a:ea typeface="Barlow Bold" pitchFamily="34" charset="-122"/>
                <a:cs typeface="Barlow Bold" pitchFamily="34" charset="-120"/>
              </a:rPr>
              <a:t>3</a:t>
            </a:r>
            <a:endParaRPr lang="en-US" sz="2000" dirty="0"/>
          </a:p>
        </p:txBody>
      </p:sp>
      <p:sp>
        <p:nvSpPr>
          <p:cNvPr id="20" name="Text 12"/>
          <p:cNvSpPr/>
          <p:nvPr/>
        </p:nvSpPr>
        <p:spPr>
          <a:xfrm>
            <a:off x="1005364" y="5886450"/>
            <a:ext cx="4756428"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PHEV (Plug-in Hybrid Electric Vehicle)</a:t>
            </a:r>
            <a:endParaRPr lang="en-US" sz="2200" dirty="0"/>
          </a:p>
        </p:txBody>
      </p:sp>
      <p:sp>
        <p:nvSpPr>
          <p:cNvPr id="21" name="Text 13"/>
          <p:cNvSpPr/>
          <p:nvPr/>
        </p:nvSpPr>
        <p:spPr>
          <a:xfrm>
            <a:off x="1005364" y="6372582"/>
            <a:ext cx="5954435"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Hybrid có thể sạc điện ngoài, cho phép di chuyển bằng điện hoàn toàn trong quãng đường nhất định.</a:t>
            </a:r>
            <a:endParaRPr lang="en-US" sz="1700" dirty="0"/>
          </a:p>
        </p:txBody>
      </p:sp>
      <p:sp>
        <p:nvSpPr>
          <p:cNvPr id="22" name="Shape 14"/>
          <p:cNvSpPr/>
          <p:nvPr/>
        </p:nvSpPr>
        <p:spPr>
          <a:xfrm>
            <a:off x="7423428" y="5344835"/>
            <a:ext cx="6448663" cy="1968222"/>
          </a:xfrm>
          <a:prstGeom prst="roundRect">
            <a:avLst>
              <a:gd name="adj" fmla="val 7433"/>
            </a:avLst>
          </a:prstGeom>
          <a:solidFill>
            <a:srgbClr val="E5F6FF"/>
          </a:solidFill>
          <a:ln/>
        </p:spPr>
      </p:sp>
      <p:pic>
        <p:nvPicPr>
          <p:cNvPr id="23" name="Image 6" descr="preencoded.png">    </p:cNvPr>
          <p:cNvPicPr>
            <a:picLocks noChangeAspect="1"/>
          </p:cNvPicPr>
          <p:nvPr/>
        </p:nvPicPr>
        <p:blipFill>
          <a:blip r:embed="rId7"/>
          <a:stretch>
            <a:fillRect/>
          </a:stretch>
        </p:blipFill>
        <p:spPr>
          <a:xfrm>
            <a:off x="7423428" y="5314355"/>
            <a:ext cx="6448663" cy="121920"/>
          </a:xfrm>
          <a:prstGeom prst="rect">
            <a:avLst/>
          </a:prstGeom>
        </p:spPr>
      </p:pic>
      <p:pic>
        <p:nvPicPr>
          <p:cNvPr id="24" name="Image 7" descr="preencoded.png">    </p:cNvPr>
          <p:cNvPicPr>
            <a:picLocks noChangeAspect="1"/>
          </p:cNvPicPr>
          <p:nvPr/>
        </p:nvPicPr>
        <p:blipFill>
          <a:blip r:embed="rId8"/>
          <a:stretch>
            <a:fillRect/>
          </a:stretch>
        </p:blipFill>
        <p:spPr>
          <a:xfrm>
            <a:off x="10322778" y="5019913"/>
            <a:ext cx="649962" cy="649962"/>
          </a:xfrm>
          <a:prstGeom prst="rect">
            <a:avLst/>
          </a:prstGeom>
        </p:spPr>
      </p:pic>
      <p:sp>
        <p:nvSpPr>
          <p:cNvPr id="25" name="Text 15"/>
          <p:cNvSpPr/>
          <p:nvPr/>
        </p:nvSpPr>
        <p:spPr>
          <a:xfrm>
            <a:off x="10517803" y="5182433"/>
            <a:ext cx="259913" cy="324922"/>
          </a:xfrm>
          <a:prstGeom prst="rect">
            <a:avLst/>
          </a:prstGeom>
          <a:noFill/>
          <a:ln/>
        </p:spPr>
        <p:txBody>
          <a:bodyPr wrap="none" lIns="0" tIns="0" rIns="0" bIns="0" rtlCol="0" anchor="t"/>
          <a:lstStyle/>
          <a:p>
            <a:pPr algn="l" indent="0" marL="0">
              <a:lnSpc>
                <a:spcPts val="3250"/>
              </a:lnSpc>
              <a:buNone/>
            </a:pPr>
            <a:r>
              <a:rPr lang="en-US" sz="2000" b="1" dirty="0">
                <a:solidFill>
                  <a:srgbClr val="000000"/>
                </a:solidFill>
                <a:latin typeface="Barlow Bold" pitchFamily="34" charset="0"/>
                <a:ea typeface="Barlow Bold" pitchFamily="34" charset="-122"/>
                <a:cs typeface="Barlow Bold" pitchFamily="34" charset="-120"/>
              </a:rPr>
              <a:t>4</a:t>
            </a:r>
            <a:endParaRPr lang="en-US" sz="2000" dirty="0"/>
          </a:p>
        </p:txBody>
      </p:sp>
      <p:sp>
        <p:nvSpPr>
          <p:cNvPr id="26" name="Text 16"/>
          <p:cNvSpPr/>
          <p:nvPr/>
        </p:nvSpPr>
        <p:spPr>
          <a:xfrm>
            <a:off x="7670483" y="5886450"/>
            <a:ext cx="4011692"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FCEV (Fuel Cell Electric Vehicle)</a:t>
            </a:r>
            <a:endParaRPr lang="en-US" sz="2200" dirty="0"/>
          </a:p>
        </p:txBody>
      </p:sp>
      <p:sp>
        <p:nvSpPr>
          <p:cNvPr id="27" name="Text 17"/>
          <p:cNvSpPr/>
          <p:nvPr/>
        </p:nvSpPr>
        <p:spPr>
          <a:xfrm>
            <a:off x="7670483" y="6372582"/>
            <a:ext cx="5954554"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Xe điện sử dụng pin nhiên liệu hydro, chỉ thải ra nước, công nghệ đang được phát triển mạnh mẽ.</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506879" y="297894"/>
            <a:ext cx="3616643" cy="285155"/>
          </a:xfrm>
          <a:prstGeom prst="rect">
            <a:avLst/>
          </a:prstGeom>
          <a:noFill/>
          <a:ln/>
        </p:spPr>
        <p:txBody>
          <a:bodyPr wrap="none" lIns="0" tIns="0" rIns="0" bIns="0" rtlCol="0" anchor="t"/>
          <a:lstStyle/>
          <a:p>
            <a:pPr algn="ctr" indent="0" marL="0">
              <a:lnSpc>
                <a:spcPts val="2200"/>
              </a:lnSpc>
              <a:buNone/>
            </a:pPr>
            <a:r>
              <a:rPr lang="en-US" sz="1750" b="1" dirty="0">
                <a:solidFill>
                  <a:srgbClr val="2E3C4E"/>
                </a:solidFill>
                <a:latin typeface="Barlow Bold" pitchFamily="34" charset="0"/>
                <a:ea typeface="Barlow Bold" pitchFamily="34" charset="-122"/>
                <a:cs typeface="Barlow Bold" pitchFamily="34" charset="-120"/>
              </a:rPr>
              <a:t>Công Nghệ Pin &amp; Phạm Vi Hoạt Động</a:t>
            </a:r>
            <a:endParaRPr lang="en-US" sz="1750" dirty="0"/>
          </a:p>
        </p:txBody>
      </p:sp>
      <p:sp>
        <p:nvSpPr>
          <p:cNvPr id="3" name="Text 1"/>
          <p:cNvSpPr/>
          <p:nvPr/>
        </p:nvSpPr>
        <p:spPr>
          <a:xfrm>
            <a:off x="379095" y="802243"/>
            <a:ext cx="6803946" cy="346710"/>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Pin Lithium-Ion là công nghệ phổ biến nhất nhờ hiệu suất cao, tuổi thọ tốt và trọng lượng nhẹ, mặc dù chi phí đầu tư ban đầu còn cao.</a:t>
            </a:r>
            <a:endParaRPr lang="en-US" sz="850" dirty="0"/>
          </a:p>
        </p:txBody>
      </p:sp>
      <p:sp>
        <p:nvSpPr>
          <p:cNvPr id="4" name="Text 2"/>
          <p:cNvSpPr/>
          <p:nvPr/>
        </p:nvSpPr>
        <p:spPr>
          <a:xfrm>
            <a:off x="379095" y="1246346"/>
            <a:ext cx="6803946" cy="173355"/>
          </a:xfrm>
          <a:prstGeom prst="rect">
            <a:avLst/>
          </a:prstGeom>
          <a:noFill/>
          <a:ln/>
        </p:spPr>
        <p:txBody>
          <a:bodyPr wrap="none" lIns="0" tIns="0" rIns="0" bIns="0" rtlCol="0" anchor="t"/>
          <a:lstStyle/>
          <a:p>
            <a:pPr algn="l" marL="342900" indent="-342900">
              <a:lnSpc>
                <a:spcPts val="1350"/>
              </a:lnSpc>
              <a:buSzPct val="100000"/>
              <a:buChar char="•"/>
            </a:pPr>
            <a:r>
              <a:rPr lang="en-US" sz="850" b="1" dirty="0">
                <a:solidFill>
                  <a:srgbClr val="384653"/>
                </a:solidFill>
                <a:latin typeface="Montserrat" pitchFamily="34" charset="0"/>
                <a:ea typeface="Montserrat" pitchFamily="34" charset="-122"/>
                <a:cs typeface="Montserrat" pitchFamily="34" charset="-120"/>
              </a:rPr>
              <a:t>Phạm vi di chuyển</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Từ </a:t>
            </a:r>
            <a:pPr algn="l" indent="0" marL="0">
              <a:lnSpc>
                <a:spcPts val="1350"/>
              </a:lnSpc>
              <a:buNone/>
            </a:pPr>
            <a:r>
              <a:rPr lang="en-US" sz="850" dirty="0">
                <a:solidFill>
                  <a:srgbClr val="75BAE6"/>
                </a:solidFill>
                <a:latin typeface="Montserrat" pitchFamily="34" charset="0"/>
                <a:ea typeface="Montserrat" pitchFamily="34" charset="-122"/>
                <a:cs typeface="Montserrat" pitchFamily="34" charset="-120"/>
              </a:rPr>
              <a:t>200 km đến hơn 600 km</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chỉ với một lần sạc, tùy thuộc vào dung lượng pin và mẫu xe.</a:t>
            </a:r>
            <a:endParaRPr lang="en-US" sz="850" dirty="0"/>
          </a:p>
        </p:txBody>
      </p:sp>
      <p:sp>
        <p:nvSpPr>
          <p:cNvPr id="5" name="Text 3"/>
          <p:cNvSpPr/>
          <p:nvPr/>
        </p:nvSpPr>
        <p:spPr>
          <a:xfrm>
            <a:off x="379095" y="1457563"/>
            <a:ext cx="6803946" cy="346710"/>
          </a:xfrm>
          <a:prstGeom prst="rect">
            <a:avLst/>
          </a:prstGeom>
          <a:noFill/>
          <a:ln/>
        </p:spPr>
        <p:txBody>
          <a:bodyPr wrap="square" lIns="0" tIns="0" rIns="0" bIns="0" rtlCol="0" anchor="t"/>
          <a:lstStyle/>
          <a:p>
            <a:pPr algn="l" marL="342900" indent="-342900">
              <a:lnSpc>
                <a:spcPts val="1350"/>
              </a:lnSpc>
              <a:buSzPct val="100000"/>
              <a:buChar char="•"/>
            </a:pPr>
            <a:r>
              <a:rPr lang="en-US" sz="850" b="1" dirty="0">
                <a:solidFill>
                  <a:srgbClr val="384653"/>
                </a:solidFill>
                <a:latin typeface="Montserrat" pitchFamily="34" charset="0"/>
                <a:ea typeface="Montserrat" pitchFamily="34" charset="-122"/>
                <a:cs typeface="Montserrat" pitchFamily="34" charset="-120"/>
              </a:rPr>
              <a:t>Yếu tố ảnh hưởng</a:t>
            </a:r>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 Phạm vi thực tế có thể thay đổi do điều kiện thời tiết khắc nghiệt, phong cách lái xe (ví dụ: lái xe quá nhanh), và tốc độ sạc ảnh hưởng đến hiệu suất pin.</a:t>
            </a:r>
            <a:endParaRPr lang="en-US" sz="850" dirty="0"/>
          </a:p>
        </p:txBody>
      </p:sp>
      <p:sp>
        <p:nvSpPr>
          <p:cNvPr id="6" name="Text 4"/>
          <p:cNvSpPr/>
          <p:nvPr/>
        </p:nvSpPr>
        <p:spPr>
          <a:xfrm>
            <a:off x="379095" y="1901666"/>
            <a:ext cx="6803946" cy="173355"/>
          </a:xfrm>
          <a:prstGeom prst="rect">
            <a:avLst/>
          </a:prstGeom>
          <a:noFill/>
          <a:ln/>
        </p:spPr>
        <p:txBody>
          <a:bodyPr wrap="non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Sự phát triển không ngừng của công nghệ pin hứa hẹn cải thiện đáng kể phạm vi và tốc độ sạc trong tương lai.</a:t>
            </a:r>
            <a:endParaRPr lang="en-US" sz="850" dirty="0"/>
          </a:p>
        </p:txBody>
      </p:sp>
      <p:pic>
        <p:nvPicPr>
          <p:cNvPr id="7" name="Image 0" descr="preencoded.png">    </p:cNvPr>
          <p:cNvPicPr>
            <a:picLocks noChangeAspect="1"/>
          </p:cNvPicPr>
          <p:nvPr/>
        </p:nvPicPr>
        <p:blipFill>
          <a:blip r:embed="rId1"/>
          <a:stretch>
            <a:fillRect/>
          </a:stretch>
        </p:blipFill>
        <p:spPr>
          <a:xfrm>
            <a:off x="7454979" y="826651"/>
            <a:ext cx="6803946" cy="6803946"/>
          </a:xfrm>
          <a:prstGeom prst="rect">
            <a:avLst/>
          </a:prstGeom>
        </p:spPr>
      </p:pic>
      <p:pic>
        <p:nvPicPr>
          <p:cNvPr id="8" name="Image 1" descr="preencoded.png">    </p:cNvPr>
          <p:cNvPicPr>
            <a:picLocks noChangeAspect="1"/>
          </p:cNvPicPr>
          <p:nvPr/>
        </p:nvPicPr>
        <p:blipFill>
          <a:blip r:embed="rId2"/>
          <a:stretch>
            <a:fillRect/>
          </a:stretch>
        </p:blipFill>
        <p:spPr>
          <a:xfrm>
            <a:off x="7454979" y="7752397"/>
            <a:ext cx="6803946" cy="68039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503652" y="486728"/>
            <a:ext cx="7623096" cy="465773"/>
          </a:xfrm>
          <a:prstGeom prst="rect">
            <a:avLst/>
          </a:prstGeom>
          <a:noFill/>
          <a:ln/>
        </p:spPr>
        <p:txBody>
          <a:bodyPr wrap="none" lIns="0" tIns="0" rIns="0" bIns="0" rtlCol="0" anchor="t"/>
          <a:lstStyle/>
          <a:p>
            <a:pPr algn="ctr" indent="0" marL="0">
              <a:lnSpc>
                <a:spcPts val="3650"/>
              </a:lnSpc>
              <a:buNone/>
            </a:pPr>
            <a:r>
              <a:rPr lang="en-US" sz="2900" b="1" dirty="0">
                <a:solidFill>
                  <a:srgbClr val="2E3C4E"/>
                </a:solidFill>
                <a:latin typeface="Barlow Bold" pitchFamily="34" charset="0"/>
                <a:ea typeface="Barlow Bold" pitchFamily="34" charset="-122"/>
                <a:cs typeface="Barlow Bold" pitchFamily="34" charset="-120"/>
              </a:rPr>
              <a:t>Những Dòng Xe Điện Nổi Bật Tại Việt Nam 2025</a:t>
            </a:r>
            <a:endParaRPr lang="en-US" sz="2900" dirty="0"/>
          </a:p>
        </p:txBody>
      </p:sp>
      <p:sp>
        <p:nvSpPr>
          <p:cNvPr id="3" name="Text 1"/>
          <p:cNvSpPr/>
          <p:nvPr/>
        </p:nvSpPr>
        <p:spPr>
          <a:xfrm>
            <a:off x="619482" y="1328499"/>
            <a:ext cx="2891909" cy="291108"/>
          </a:xfrm>
          <a:prstGeom prst="rect">
            <a:avLst/>
          </a:prstGeom>
          <a:noFill/>
          <a:ln/>
        </p:spPr>
        <p:txBody>
          <a:bodyPr wrap="none" lIns="0" tIns="0" rIns="0" bIns="0" rtlCol="0" anchor="t"/>
          <a:lstStyle/>
          <a:p>
            <a:pPr algn="l" indent="0" marL="0">
              <a:lnSpc>
                <a:spcPts val="2250"/>
              </a:lnSpc>
              <a:buNone/>
            </a:pPr>
            <a:r>
              <a:rPr lang="en-US" sz="1800" b="1" dirty="0">
                <a:solidFill>
                  <a:srgbClr val="2E3C4E"/>
                </a:solidFill>
                <a:latin typeface="Barlow Bold" pitchFamily="34" charset="0"/>
                <a:ea typeface="Barlow Bold" pitchFamily="34" charset="-122"/>
                <a:cs typeface="Barlow Bold" pitchFamily="34" charset="-120"/>
              </a:rPr>
              <a:t>VinFast: Đa Dạng Phân Khúc</a:t>
            </a:r>
            <a:endParaRPr lang="en-US" sz="1800" dirty="0"/>
          </a:p>
        </p:txBody>
      </p:sp>
      <p:sp>
        <p:nvSpPr>
          <p:cNvPr id="4" name="Text 2"/>
          <p:cNvSpPr/>
          <p:nvPr/>
        </p:nvSpPr>
        <p:spPr>
          <a:xfrm>
            <a:off x="619482" y="1796534"/>
            <a:ext cx="4129921" cy="1132999"/>
          </a:xfrm>
          <a:prstGeom prst="rect">
            <a:avLst/>
          </a:prstGeom>
          <a:noFill/>
          <a:ln/>
        </p:spPr>
        <p:txBody>
          <a:bodyPr wrap="square" lIns="0" tIns="0" rIns="0" bIns="0" rtlCol="0" anchor="t"/>
          <a:lstStyle/>
          <a:p>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VinFast tiên phong với dải sản phẩm rộng: </a:t>
            </a:r>
            <a:pPr algn="l" indent="0" marL="0">
              <a:lnSpc>
                <a:spcPts val="2200"/>
              </a:lnSpc>
              <a:buNone/>
            </a:pPr>
            <a:r>
              <a:rPr lang="en-US" sz="1350" b="1" dirty="0">
                <a:solidFill>
                  <a:srgbClr val="384653"/>
                </a:solidFill>
                <a:latin typeface="Montserrat" pitchFamily="34" charset="0"/>
                <a:ea typeface="Montserrat" pitchFamily="34" charset="-122"/>
                <a:cs typeface="Montserrat" pitchFamily="34" charset="-120"/>
              </a:rPr>
              <a:t>VF 3, VF 5, VF e34, VF 6, VF 7</a:t>
            </a:r>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 Giá từ </a:t>
            </a:r>
            <a:pPr algn="l" indent="0" marL="0">
              <a:lnSpc>
                <a:spcPts val="2200"/>
              </a:lnSpc>
              <a:buNone/>
            </a:pPr>
            <a:r>
              <a:rPr lang="en-US" sz="1350" dirty="0">
                <a:solidFill>
                  <a:srgbClr val="75BAE6"/>
                </a:solidFill>
                <a:latin typeface="Montserrat" pitchFamily="34" charset="0"/>
                <a:ea typeface="Montserrat" pitchFamily="34" charset="-122"/>
                <a:cs typeface="Montserrat" pitchFamily="34" charset="-120"/>
              </a:rPr>
              <a:t>299 triệu đến gần 1,2 tỷ đồng</a:t>
            </a:r>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 đáp ứng mọi nhu cầu từ xe đô thị nhỏ đến SUV cao cấp.</a:t>
            </a:r>
            <a:endParaRPr lang="en-US" sz="1350" dirty="0"/>
          </a:p>
        </p:txBody>
      </p:sp>
      <p:pic>
        <p:nvPicPr>
          <p:cNvPr id="5" name="Image 0" descr="preencoded.png">    </p:cNvPr>
          <p:cNvPicPr>
            <a:picLocks noChangeAspect="1"/>
          </p:cNvPicPr>
          <p:nvPr/>
        </p:nvPicPr>
        <p:blipFill>
          <a:blip r:embed="rId1"/>
          <a:stretch>
            <a:fillRect/>
          </a:stretch>
        </p:blipFill>
        <p:spPr>
          <a:xfrm>
            <a:off x="619482" y="3128605"/>
            <a:ext cx="4129921" cy="4129921"/>
          </a:xfrm>
          <a:prstGeom prst="rect">
            <a:avLst/>
          </a:prstGeom>
        </p:spPr>
      </p:pic>
      <p:sp>
        <p:nvSpPr>
          <p:cNvPr id="6" name="Text 3"/>
          <p:cNvSpPr/>
          <p:nvPr/>
        </p:nvSpPr>
        <p:spPr>
          <a:xfrm>
            <a:off x="5188744" y="1328499"/>
            <a:ext cx="2329101" cy="291108"/>
          </a:xfrm>
          <a:prstGeom prst="rect">
            <a:avLst/>
          </a:prstGeom>
          <a:noFill/>
          <a:ln/>
        </p:spPr>
        <p:txBody>
          <a:bodyPr wrap="none" lIns="0" tIns="0" rIns="0" bIns="0" rtlCol="0" anchor="t"/>
          <a:lstStyle/>
          <a:p>
            <a:pPr algn="l" indent="0" marL="0">
              <a:lnSpc>
                <a:spcPts val="2250"/>
              </a:lnSpc>
              <a:buNone/>
            </a:pPr>
            <a:r>
              <a:rPr lang="en-US" sz="1800" b="1" dirty="0">
                <a:solidFill>
                  <a:srgbClr val="2E3C4E"/>
                </a:solidFill>
                <a:latin typeface="Barlow Bold" pitchFamily="34" charset="0"/>
                <a:ea typeface="Barlow Bold" pitchFamily="34" charset="-122"/>
                <a:cs typeface="Barlow Bold" pitchFamily="34" charset="-120"/>
              </a:rPr>
              <a:t>Xe Điện Phổ Thông</a:t>
            </a:r>
            <a:endParaRPr lang="en-US" sz="1800" dirty="0"/>
          </a:p>
        </p:txBody>
      </p:sp>
      <p:sp>
        <p:nvSpPr>
          <p:cNvPr id="7" name="Text 4"/>
          <p:cNvSpPr/>
          <p:nvPr/>
        </p:nvSpPr>
        <p:spPr>
          <a:xfrm>
            <a:off x="5188744" y="1796534"/>
            <a:ext cx="4129921" cy="1132999"/>
          </a:xfrm>
          <a:prstGeom prst="rect">
            <a:avLst/>
          </a:prstGeom>
          <a:noFill/>
          <a:ln/>
        </p:spPr>
        <p:txBody>
          <a:bodyPr wrap="square" lIns="0" tIns="0" rIns="0" bIns="0" rtlCol="0" anchor="t"/>
          <a:lstStyle/>
          <a:p>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Các mẫu như </a:t>
            </a:r>
            <a:pPr algn="l" indent="0" marL="0">
              <a:lnSpc>
                <a:spcPts val="2200"/>
              </a:lnSpc>
              <a:buNone/>
            </a:pPr>
            <a:r>
              <a:rPr lang="en-US" sz="1350" b="1" dirty="0">
                <a:solidFill>
                  <a:srgbClr val="384653"/>
                </a:solidFill>
                <a:latin typeface="Montserrat" pitchFamily="34" charset="0"/>
                <a:ea typeface="Montserrat" pitchFamily="34" charset="-122"/>
                <a:cs typeface="Montserrat" pitchFamily="34" charset="-120"/>
              </a:rPr>
              <a:t>Wuling Mini EV, Wuling Bingo</a:t>
            </a:r>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 với giá từ </a:t>
            </a:r>
            <a:pPr algn="l" indent="0" marL="0">
              <a:lnSpc>
                <a:spcPts val="2200"/>
              </a:lnSpc>
              <a:buNone/>
            </a:pPr>
            <a:r>
              <a:rPr lang="en-US" sz="1350" dirty="0">
                <a:solidFill>
                  <a:srgbClr val="75BAE6"/>
                </a:solidFill>
                <a:latin typeface="Montserrat" pitchFamily="34" charset="0"/>
                <a:ea typeface="Montserrat" pitchFamily="34" charset="-122"/>
                <a:cs typeface="Montserrat" pitchFamily="34" charset="-120"/>
              </a:rPr>
              <a:t>197 triệu đến 569 triệu đồng</a:t>
            </a:r>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 là lựa chọn lý tưởng cho di chuyển trong đô thị, tiện lợi và tiết kiệm.</a:t>
            </a:r>
            <a:endParaRPr lang="en-US" sz="1350" dirty="0"/>
          </a:p>
        </p:txBody>
      </p:sp>
      <p:pic>
        <p:nvPicPr>
          <p:cNvPr id="8" name="Image 1" descr="preencoded.png">    </p:cNvPr>
          <p:cNvPicPr>
            <a:picLocks noChangeAspect="1"/>
          </p:cNvPicPr>
          <p:nvPr/>
        </p:nvPicPr>
        <p:blipFill>
          <a:blip r:embed="rId2"/>
          <a:stretch>
            <a:fillRect/>
          </a:stretch>
        </p:blipFill>
        <p:spPr>
          <a:xfrm>
            <a:off x="5188744" y="3128605"/>
            <a:ext cx="4129921" cy="4129921"/>
          </a:xfrm>
          <a:prstGeom prst="rect">
            <a:avLst/>
          </a:prstGeom>
        </p:spPr>
      </p:pic>
      <p:sp>
        <p:nvSpPr>
          <p:cNvPr id="9" name="Text 5"/>
          <p:cNvSpPr/>
          <p:nvPr/>
        </p:nvSpPr>
        <p:spPr>
          <a:xfrm>
            <a:off x="9758005" y="1328499"/>
            <a:ext cx="3228022" cy="291108"/>
          </a:xfrm>
          <a:prstGeom prst="rect">
            <a:avLst/>
          </a:prstGeom>
          <a:noFill/>
          <a:ln/>
        </p:spPr>
        <p:txBody>
          <a:bodyPr wrap="none" lIns="0" tIns="0" rIns="0" bIns="0" rtlCol="0" anchor="t"/>
          <a:lstStyle/>
          <a:p>
            <a:pPr algn="l" indent="0" marL="0">
              <a:lnSpc>
                <a:spcPts val="2250"/>
              </a:lnSpc>
              <a:buNone/>
            </a:pPr>
            <a:r>
              <a:rPr lang="en-US" sz="1800" b="1" dirty="0">
                <a:solidFill>
                  <a:srgbClr val="2E3C4E"/>
                </a:solidFill>
                <a:latin typeface="Barlow Bold" pitchFamily="34" charset="0"/>
                <a:ea typeface="Barlow Bold" pitchFamily="34" charset="-122"/>
                <a:cs typeface="Barlow Bold" pitchFamily="34" charset="-120"/>
              </a:rPr>
              <a:t>Thương Hiệu Quốc Tế &amp; Cao Cấp</a:t>
            </a:r>
            <a:endParaRPr lang="en-US" sz="1800" dirty="0"/>
          </a:p>
        </p:txBody>
      </p:sp>
      <p:sp>
        <p:nvSpPr>
          <p:cNvPr id="10" name="Text 6"/>
          <p:cNvSpPr/>
          <p:nvPr/>
        </p:nvSpPr>
        <p:spPr>
          <a:xfrm>
            <a:off x="9758005" y="1796534"/>
            <a:ext cx="4268153" cy="1416248"/>
          </a:xfrm>
          <a:prstGeom prst="rect">
            <a:avLst/>
          </a:prstGeom>
          <a:noFill/>
          <a:ln/>
        </p:spPr>
        <p:txBody>
          <a:bodyPr wrap="square" lIns="0" tIns="0" rIns="0" bIns="0" rtlCol="0" anchor="t"/>
          <a:lstStyle/>
          <a:p>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BYD (</a:t>
            </a:r>
            <a:pPr algn="l" indent="0" marL="0">
              <a:lnSpc>
                <a:spcPts val="2200"/>
              </a:lnSpc>
              <a:buNone/>
            </a:pPr>
            <a:r>
              <a:rPr lang="en-US" sz="1350" b="1" dirty="0">
                <a:solidFill>
                  <a:srgbClr val="384653"/>
                </a:solidFill>
                <a:latin typeface="Montserrat" pitchFamily="34" charset="0"/>
                <a:ea typeface="Montserrat" pitchFamily="34" charset="-122"/>
                <a:cs typeface="Montserrat" pitchFamily="34" charset="-120"/>
              </a:rPr>
              <a:t>Dolphin, Atto 3</a:t>
            </a:r>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 MG (</a:t>
            </a:r>
            <a:pPr algn="l" indent="0" marL="0">
              <a:lnSpc>
                <a:spcPts val="2200"/>
              </a:lnSpc>
              <a:buNone/>
            </a:pPr>
            <a:r>
              <a:rPr lang="en-US" sz="1350" b="1" dirty="0">
                <a:solidFill>
                  <a:srgbClr val="384653"/>
                </a:solidFill>
                <a:latin typeface="Montserrat" pitchFamily="34" charset="0"/>
                <a:ea typeface="Montserrat" pitchFamily="34" charset="-122"/>
                <a:cs typeface="Montserrat" pitchFamily="34" charset="-120"/>
              </a:rPr>
              <a:t>MG4 EV</a:t>
            </a:r>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 có tầm vận hành </a:t>
            </a:r>
            <a:pPr algn="l" indent="0" marL="0">
              <a:lnSpc>
                <a:spcPts val="2200"/>
              </a:lnSpc>
              <a:buNone/>
            </a:pPr>
            <a:r>
              <a:rPr lang="en-US" sz="1350" dirty="0">
                <a:solidFill>
                  <a:srgbClr val="75BAE6"/>
                </a:solidFill>
                <a:latin typeface="Montserrat" pitchFamily="34" charset="0"/>
                <a:ea typeface="Montserrat" pitchFamily="34" charset="-122"/>
                <a:cs typeface="Montserrat" pitchFamily="34" charset="-120"/>
              </a:rPr>
              <a:t>350-520 km</a:t>
            </a:r>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 giá </a:t>
            </a:r>
            <a:pPr algn="l" indent="0" marL="0">
              <a:lnSpc>
                <a:spcPts val="2200"/>
              </a:lnSpc>
              <a:buNone/>
            </a:pPr>
            <a:r>
              <a:rPr lang="en-US" sz="1350" dirty="0">
                <a:solidFill>
                  <a:srgbClr val="75BAE6"/>
                </a:solidFill>
                <a:latin typeface="Montserrat" pitchFamily="34" charset="0"/>
                <a:ea typeface="Montserrat" pitchFamily="34" charset="-122"/>
                <a:cs typeface="Montserrat" pitchFamily="34" charset="-120"/>
              </a:rPr>
              <a:t>659-948 triệu đồng</a:t>
            </a:r>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 Phân khúc hạng sang có </a:t>
            </a:r>
            <a:pPr algn="l" indent="0" marL="0">
              <a:lnSpc>
                <a:spcPts val="2200"/>
              </a:lnSpc>
              <a:buNone/>
            </a:pPr>
            <a:r>
              <a:rPr lang="en-US" sz="1350" b="1" dirty="0">
                <a:solidFill>
                  <a:srgbClr val="384653"/>
                </a:solidFill>
                <a:latin typeface="Montserrat" pitchFamily="34" charset="0"/>
                <a:ea typeface="Montserrat" pitchFamily="34" charset="-122"/>
                <a:cs typeface="Montserrat" pitchFamily="34" charset="-120"/>
              </a:rPr>
              <a:t>Mercedes-Benz EQS SUV, Porsche Taycan, Rolls-Royce Spectre</a:t>
            </a:r>
            <a:pPr algn="l" indent="0" marL="0">
              <a:lnSpc>
                <a:spcPts val="2200"/>
              </a:lnSpc>
              <a:buNone/>
            </a:pPr>
            <a:r>
              <a:rPr lang="en-US" sz="1350" dirty="0">
                <a:solidFill>
                  <a:srgbClr val="384653"/>
                </a:solidFill>
                <a:latin typeface="Montserrat" pitchFamily="34" charset="0"/>
                <a:ea typeface="Montserrat" pitchFamily="34" charset="-122"/>
                <a:cs typeface="Montserrat" pitchFamily="34" charset="-120"/>
              </a:rPr>
              <a:t> giá từ vài tỷ đến hàng chục tỷ đồng.</a:t>
            </a:r>
            <a:endParaRPr lang="en-US" sz="1350" dirty="0"/>
          </a:p>
        </p:txBody>
      </p:sp>
      <p:pic>
        <p:nvPicPr>
          <p:cNvPr id="11" name="Image 2" descr="preencoded.png">    </p:cNvPr>
          <p:cNvPicPr>
            <a:picLocks noChangeAspect="1"/>
          </p:cNvPicPr>
          <p:nvPr/>
        </p:nvPicPr>
        <p:blipFill>
          <a:blip r:embed="rId3"/>
          <a:stretch>
            <a:fillRect/>
          </a:stretch>
        </p:blipFill>
        <p:spPr>
          <a:xfrm>
            <a:off x="9758005" y="3411855"/>
            <a:ext cx="4268153" cy="42681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2448639"/>
            <a:ext cx="7627382" cy="1967151"/>
          </a:xfrm>
          <a:prstGeom prst="rect">
            <a:avLst/>
          </a:prstGeom>
          <a:noFill/>
          <a:ln/>
        </p:spPr>
        <p:txBody>
          <a:bodyPr wrap="square" lIns="0" tIns="0" rIns="0" bIns="0" rtlCol="0" anchor="t"/>
          <a:lstStyle/>
          <a:p>
            <a:pPr algn="ctr" indent="0" marL="0">
              <a:lnSpc>
                <a:spcPts val="7700"/>
              </a:lnSpc>
              <a:buNone/>
            </a:pPr>
            <a:r>
              <a:rPr lang="en-US" sz="6150" b="1" dirty="0">
                <a:solidFill>
                  <a:srgbClr val="FFFFFF"/>
                </a:solidFill>
                <a:latin typeface="Barlow Bold" pitchFamily="34" charset="0"/>
                <a:ea typeface="Barlow Bold" pitchFamily="34" charset="-122"/>
                <a:cs typeface="Barlow Bold" pitchFamily="34" charset="-120"/>
              </a:rPr>
              <a:t>Biểu Tượng Hiện Đại &amp; Tiện Nghi</a:t>
            </a:r>
            <a:endParaRPr lang="en-US" sz="6150" dirty="0"/>
          </a:p>
        </p:txBody>
      </p:sp>
      <p:sp>
        <p:nvSpPr>
          <p:cNvPr id="4" name="Text 1"/>
          <p:cNvSpPr/>
          <p:nvPr/>
        </p:nvSpPr>
        <p:spPr>
          <a:xfrm>
            <a:off x="6244709" y="4740712"/>
            <a:ext cx="7627382" cy="1040130"/>
          </a:xfrm>
          <a:prstGeom prst="rect">
            <a:avLst/>
          </a:prstGeom>
          <a:noFill/>
          <a:ln/>
        </p:spPr>
        <p:txBody>
          <a:bodyPr wrap="square" lIns="0" tIns="0" rIns="0" bIns="0" rtlCol="0" anchor="t"/>
          <a:lstStyle/>
          <a:p>
            <a:pPr algn="ctr" indent="0" marL="0">
              <a:lnSpc>
                <a:spcPts val="2700"/>
              </a:lnSpc>
              <a:buNone/>
            </a:pPr>
            <a:r>
              <a:rPr lang="en-US" sz="1700" dirty="0">
                <a:solidFill>
                  <a:srgbClr val="FFFFFF"/>
                </a:solidFill>
                <a:latin typeface="Montserrat" pitchFamily="34" charset="0"/>
                <a:ea typeface="Montserrat" pitchFamily="34" charset="-122"/>
                <a:cs typeface="Montserrat" pitchFamily="34" charset="-120"/>
              </a:rPr>
              <a:t>VinFast VF e34 không chỉ là một chiếc xe, mà còn là minh chứng rõ nét cho sự chuyển mình của giao thông Việt Nam sang kỷ nguyên điện hóa, mang đến tiện nghi và trải nghiệm lái hiện đại.</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47385" y="297894"/>
            <a:ext cx="3135511" cy="285155"/>
          </a:xfrm>
          <a:prstGeom prst="rect">
            <a:avLst/>
          </a:prstGeom>
          <a:noFill/>
          <a:ln/>
        </p:spPr>
        <p:txBody>
          <a:bodyPr wrap="none" lIns="0" tIns="0" rIns="0" bIns="0" rtlCol="0" anchor="t"/>
          <a:lstStyle/>
          <a:p>
            <a:pPr algn="ctr" indent="0" marL="0">
              <a:lnSpc>
                <a:spcPts val="2200"/>
              </a:lnSpc>
              <a:buNone/>
            </a:pPr>
            <a:r>
              <a:rPr lang="en-US" sz="1750" b="1" dirty="0">
                <a:solidFill>
                  <a:srgbClr val="2E3C4E"/>
                </a:solidFill>
                <a:latin typeface="Barlow Bold" pitchFamily="34" charset="0"/>
                <a:ea typeface="Barlow Bold" pitchFamily="34" charset="-122"/>
                <a:cs typeface="Barlow Bold" pitchFamily="34" charset="-120"/>
              </a:rPr>
              <a:t>Thách Thức &amp; Cơ Hội Phát Triển</a:t>
            </a:r>
            <a:endParaRPr lang="en-US" sz="1750" dirty="0"/>
          </a:p>
        </p:txBody>
      </p:sp>
      <p:sp>
        <p:nvSpPr>
          <p:cNvPr id="3" name="Text 1"/>
          <p:cNvSpPr/>
          <p:nvPr/>
        </p:nvSpPr>
        <p:spPr>
          <a:xfrm>
            <a:off x="379095" y="799624"/>
            <a:ext cx="13872210" cy="173355"/>
          </a:xfrm>
          <a:prstGeom prst="rect">
            <a:avLst/>
          </a:prstGeom>
          <a:noFill/>
          <a:ln/>
        </p:spPr>
        <p:txBody>
          <a:bodyPr wrap="none" lIns="0" tIns="0" rIns="0" bIns="0" rtlCol="0" anchor="t"/>
          <a:lstStyle/>
          <a:p>
            <a:pPr algn="ctr"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Mặc dù có nhiều triển vọng, quá trình chuyển đổi sang ô tô điện vẫn đối mặt với những thách thức cần được giải quyết.</a:t>
            </a:r>
            <a:endParaRPr lang="en-US" sz="850" dirty="0"/>
          </a:p>
        </p:txBody>
      </p:sp>
      <p:sp>
        <p:nvSpPr>
          <p:cNvPr id="4" name="Shape 2"/>
          <p:cNvSpPr/>
          <p:nvPr/>
        </p:nvSpPr>
        <p:spPr>
          <a:xfrm>
            <a:off x="7307580" y="1094780"/>
            <a:ext cx="15240" cy="11287720"/>
          </a:xfrm>
          <a:prstGeom prst="roundRect">
            <a:avLst>
              <a:gd name="adj" fmla="val 1066248"/>
            </a:avLst>
          </a:prstGeom>
          <a:solidFill>
            <a:srgbClr val="BACFDD"/>
          </a:solidFill>
          <a:ln/>
        </p:spPr>
      </p:sp>
      <p:sp>
        <p:nvSpPr>
          <p:cNvPr id="5" name="Shape 3"/>
          <p:cNvSpPr/>
          <p:nvPr/>
        </p:nvSpPr>
        <p:spPr>
          <a:xfrm>
            <a:off x="363855" y="1094780"/>
            <a:ext cx="6936105" cy="5535573"/>
          </a:xfrm>
          <a:prstGeom prst="roundRect">
            <a:avLst>
              <a:gd name="adj" fmla="val 2935"/>
            </a:avLst>
          </a:prstGeom>
          <a:solidFill>
            <a:srgbClr val="D4E9F7"/>
          </a:solidFill>
          <a:ln w="7620">
            <a:solidFill>
              <a:srgbClr val="E5F6FF"/>
            </a:solidFill>
            <a:prstDash val="solid"/>
          </a:ln>
        </p:spPr>
      </p:sp>
      <p:sp>
        <p:nvSpPr>
          <p:cNvPr id="6" name="Text 4"/>
          <p:cNvSpPr/>
          <p:nvPr/>
        </p:nvSpPr>
        <p:spPr>
          <a:xfrm>
            <a:off x="5068967" y="1210628"/>
            <a:ext cx="2122765" cy="178118"/>
          </a:xfrm>
          <a:prstGeom prst="rect">
            <a:avLst/>
          </a:prstGeom>
          <a:noFill/>
          <a:ln/>
        </p:spPr>
        <p:txBody>
          <a:bodyPr wrap="none" lIns="0" tIns="0" rIns="0" bIns="0" rtlCol="0" anchor="t"/>
          <a:lstStyle/>
          <a:p>
            <a:pPr algn="r"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Thách Thức: Hạ Tầng Sạc Hạn Chế</a:t>
            </a:r>
            <a:endParaRPr lang="en-US" sz="1100" dirty="0"/>
          </a:p>
        </p:txBody>
      </p:sp>
      <p:sp>
        <p:nvSpPr>
          <p:cNvPr id="7" name="Text 5"/>
          <p:cNvSpPr/>
          <p:nvPr/>
        </p:nvSpPr>
        <p:spPr>
          <a:xfrm>
            <a:off x="479703" y="1453634"/>
            <a:ext cx="6712029" cy="346710"/>
          </a:xfrm>
          <a:prstGeom prst="rect">
            <a:avLst/>
          </a:prstGeom>
          <a:noFill/>
          <a:ln/>
        </p:spPr>
        <p:txBody>
          <a:bodyPr wrap="square" lIns="0" tIns="0" rIns="0" bIns="0" rtlCol="0" anchor="t"/>
          <a:lstStyle/>
          <a:p>
            <a:pPr algn="r"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Mạng lưới trạm sạc hiện tại còn chưa phủ khắp, là rào cản lớn nhất. Cần có sự đầu tư mạnh mẽ để mở rộng hạ tầng nhanh chóng, đặc biệt ở các khu vực nông thôn và tuyến đường dài.</a:t>
            </a:r>
            <a:endParaRPr lang="en-US" sz="850" dirty="0"/>
          </a:p>
        </p:txBody>
      </p:sp>
      <p:pic>
        <p:nvPicPr>
          <p:cNvPr id="8" name="Image 0" descr="preencoded.png">    </p:cNvPr>
          <p:cNvPicPr>
            <a:picLocks noChangeAspect="1"/>
          </p:cNvPicPr>
          <p:nvPr/>
        </p:nvPicPr>
        <p:blipFill>
          <a:blip r:embed="rId1"/>
          <a:stretch>
            <a:fillRect/>
          </a:stretch>
        </p:blipFill>
        <p:spPr>
          <a:xfrm>
            <a:off x="479703" y="1922145"/>
            <a:ext cx="6712029" cy="4592360"/>
          </a:xfrm>
          <a:prstGeom prst="rect">
            <a:avLst/>
          </a:prstGeom>
        </p:spPr>
      </p:pic>
      <p:sp>
        <p:nvSpPr>
          <p:cNvPr id="9" name="Shape 6"/>
          <p:cNvSpPr/>
          <p:nvPr/>
        </p:nvSpPr>
        <p:spPr>
          <a:xfrm>
            <a:off x="7330440" y="6846927"/>
            <a:ext cx="6936105" cy="5535573"/>
          </a:xfrm>
          <a:prstGeom prst="rect">
            <a:avLst/>
          </a:prstGeom>
          <a:solidFill>
            <a:srgbClr val="D4E9F7"/>
          </a:solidFill>
          <a:ln w="7620">
            <a:solidFill>
              <a:srgbClr val="75BAE6"/>
            </a:solidFill>
            <a:prstDash val="solid"/>
          </a:ln>
        </p:spPr>
      </p:sp>
      <p:sp>
        <p:nvSpPr>
          <p:cNvPr id="10" name="Text 7"/>
          <p:cNvSpPr/>
          <p:nvPr/>
        </p:nvSpPr>
        <p:spPr>
          <a:xfrm>
            <a:off x="7438668" y="6962775"/>
            <a:ext cx="2369463" cy="178118"/>
          </a:xfrm>
          <a:prstGeom prst="rect">
            <a:avLst/>
          </a:prstGeom>
          <a:noFill/>
          <a:ln/>
        </p:spPr>
        <p:txBody>
          <a:bodyPr wrap="none" lIns="0" tIns="0" rIns="0" bIns="0" rtlCol="0" anchor="t"/>
          <a:lstStyle/>
          <a:p>
            <a:pPr algn="l" indent="0" marL="0">
              <a:lnSpc>
                <a:spcPts val="1400"/>
              </a:lnSpc>
              <a:buNone/>
            </a:pPr>
            <a:r>
              <a:rPr lang="en-US" sz="1100" b="1" dirty="0">
                <a:solidFill>
                  <a:srgbClr val="384653"/>
                </a:solidFill>
                <a:latin typeface="Barlow Bold" pitchFamily="34" charset="0"/>
                <a:ea typeface="Barlow Bold" pitchFamily="34" charset="-122"/>
                <a:cs typeface="Barlow Bold" pitchFamily="34" charset="-120"/>
              </a:rPr>
              <a:t>Cơ Hội: Giá Thành Giảm &amp; Đầu Tư Tăng</a:t>
            </a:r>
            <a:endParaRPr lang="en-US" sz="1100" dirty="0"/>
          </a:p>
        </p:txBody>
      </p:sp>
      <p:sp>
        <p:nvSpPr>
          <p:cNvPr id="11" name="Text 8"/>
          <p:cNvSpPr/>
          <p:nvPr/>
        </p:nvSpPr>
        <p:spPr>
          <a:xfrm>
            <a:off x="7438668" y="7205782"/>
            <a:ext cx="6712029" cy="346710"/>
          </a:xfrm>
          <a:prstGeom prst="rect">
            <a:avLst/>
          </a:prstGeom>
          <a:noFill/>
          <a:ln/>
        </p:spPr>
        <p:txBody>
          <a:bodyPr wrap="square" lIns="0" tIns="0" rIns="0" bIns="0" rtlCol="0" anchor="t"/>
          <a:lstStyle/>
          <a:p>
            <a:pPr algn="l" indent="0" marL="0">
              <a:lnSpc>
                <a:spcPts val="1350"/>
              </a:lnSpc>
              <a:buNone/>
            </a:pPr>
            <a:r>
              <a:rPr lang="en-US" sz="850" dirty="0">
                <a:solidFill>
                  <a:srgbClr val="384653"/>
                </a:solidFill>
                <a:latin typeface="Montserrat" pitchFamily="34" charset="0"/>
                <a:ea typeface="Montserrat" pitchFamily="34" charset="-122"/>
                <a:cs typeface="Montserrat" pitchFamily="34" charset="-120"/>
              </a:rPr>
              <a:t>Giá pin và xe điện đang giảm nhờ công nghệ phát triển và sản xuất quy mô lớn. Chính phủ cùng doanh nghiệp đang đẩy mạnh đầu tư, thúc đẩy mạnh mẽ quá trình chuyển đổi xanh, tạo điều kiện thuận lợi cho sự phát triển bền vững của ngành.</a:t>
            </a:r>
            <a:endParaRPr lang="en-US" sz="850" dirty="0"/>
          </a:p>
        </p:txBody>
      </p:sp>
      <p:pic>
        <p:nvPicPr>
          <p:cNvPr id="12" name="Image 1" descr="preencoded.png">    </p:cNvPr>
          <p:cNvPicPr>
            <a:picLocks noChangeAspect="1"/>
          </p:cNvPicPr>
          <p:nvPr/>
        </p:nvPicPr>
        <p:blipFill>
          <a:blip r:embed="rId2"/>
          <a:stretch>
            <a:fillRect/>
          </a:stretch>
        </p:blipFill>
        <p:spPr>
          <a:xfrm>
            <a:off x="7438668" y="7674292"/>
            <a:ext cx="6712029" cy="45923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2025-09-05T08:08:59Z</dcterms:created>
  <dcterms:modified xsi:type="dcterms:W3CDTF">2025-09-05T08:08:59Z</dcterms:modified>
</cp:coreProperties>
</file>